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6"/>
  </p:notesMasterIdLst>
  <p:sldIdLst>
    <p:sldId id="1426" r:id="rId3"/>
    <p:sldId id="1427" r:id="rId4"/>
    <p:sldId id="1205" r:id="rId5"/>
    <p:sldId id="1461" r:id="rId6"/>
    <p:sldId id="1457" r:id="rId7"/>
    <p:sldId id="1463" r:id="rId8"/>
    <p:sldId id="1464" r:id="rId9"/>
    <p:sldId id="1450" r:id="rId10"/>
    <p:sldId id="1465" r:id="rId11"/>
    <p:sldId id="1467" r:id="rId12"/>
    <p:sldId id="257" r:id="rId13"/>
    <p:sldId id="258" r:id="rId14"/>
    <p:sldId id="259" r:id="rId15"/>
    <p:sldId id="260" r:id="rId16"/>
    <p:sldId id="261" r:id="rId17"/>
    <p:sldId id="1468" r:id="rId18"/>
    <p:sldId id="1451" r:id="rId19"/>
    <p:sldId id="1452" r:id="rId20"/>
    <p:sldId id="1453" r:id="rId21"/>
    <p:sldId id="1407" r:id="rId22"/>
    <p:sldId id="1439" r:id="rId23"/>
    <p:sldId id="1440" r:id="rId24"/>
    <p:sldId id="140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3" autoAdjust="0"/>
    <p:restoredTop sz="91813" autoAdjust="0"/>
  </p:normalViewPr>
  <p:slideViewPr>
    <p:cSldViewPr snapToGrid="0">
      <p:cViewPr>
        <p:scale>
          <a:sx n="97" d="100"/>
          <a:sy n="97" d="100"/>
        </p:scale>
        <p:origin x="173" y="-5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DE9E5-47CB-4E78-B65F-595328BBB5D5}" type="datetimeFigureOut">
              <a:rPr lang="en-US" smtClean="0"/>
              <a:t>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36660-DAC5-4032-9BD2-BB7F7CE8EF9C}" type="slidenum">
              <a:rPr lang="en-US" smtClean="0"/>
              <a:t>‹#›</a:t>
            </a:fld>
            <a:endParaRPr lang="en-US"/>
          </a:p>
        </p:txBody>
      </p:sp>
    </p:spTree>
    <p:extLst>
      <p:ext uri="{BB962C8B-B14F-4D97-AF65-F5344CB8AC3E}">
        <p14:creationId xmlns:p14="http://schemas.microsoft.com/office/powerpoint/2010/main" val="273048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Open Sans Semibold" panose="020B0706030804020204" pitchFamily="34" charset="0"/>
                <a:ea typeface="Open Sans Semibold" panose="020B0706030804020204" pitchFamily="34" charset="0"/>
                <a:cs typeface="Open Sans Semibold" panose="020B0706030804020204" pitchFamily="34" charset="0"/>
              </a:rPr>
              <a:t>This session is scheduled to start promptly at 9:00 a.m. providing!</a:t>
            </a:r>
            <a:endParaRPr lang="en-US" sz="1200" dirty="0">
              <a:latin typeface="Open Sans Semibold" panose="020B0706030804020204" pitchFamily="34" charset="0"/>
              <a:ea typeface="Open Sans Semibold" panose="020B0706030804020204" pitchFamily="34" charset="0"/>
              <a:cs typeface="Open Sans Semibold" panose="020B0706030804020204" pitchFamily="34" charset="0"/>
            </a:endParaRPr>
          </a:p>
          <a:p>
            <a:endParaRPr lang="en-US" dirty="0"/>
          </a:p>
        </p:txBody>
      </p:sp>
      <p:sp>
        <p:nvSpPr>
          <p:cNvPr id="4" name="Slide Number Placeholder 3"/>
          <p:cNvSpPr>
            <a:spLocks noGrp="1"/>
          </p:cNvSpPr>
          <p:nvPr>
            <p:ph type="sldNum" sz="quarter" idx="5"/>
          </p:nvPr>
        </p:nvSpPr>
        <p:spPr/>
        <p:txBody>
          <a:bodyPr/>
          <a:lstStyle/>
          <a:p>
            <a:fld id="{8E336660-DAC5-4032-9BD2-BB7F7CE8EF9C}" type="slidenum">
              <a:rPr lang="en-US" smtClean="0"/>
              <a:t>1</a:t>
            </a:fld>
            <a:endParaRPr lang="en-US"/>
          </a:p>
        </p:txBody>
      </p:sp>
    </p:spTree>
    <p:extLst>
      <p:ext uri="{BB962C8B-B14F-4D97-AF65-F5344CB8AC3E}">
        <p14:creationId xmlns:p14="http://schemas.microsoft.com/office/powerpoint/2010/main" val="1679465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24a684d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124a684d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Jay</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24a684dc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24a684dc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Tammy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24a684dc0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124a684dc0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mark your calendars for next year’s KESA Updates.  A reminder with the dates, time and zoom link for registration will be sent out in August.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7A4AA-3958-46A7-94CF-2242548748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60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7A4AA-3958-46A7-94CF-2242548748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22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to the KESA Update for February.  I am glad to see and be able to visit with you today.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7A4AA-3958-46A7-94CF-2242548748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15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7A4AA-3958-46A7-94CF-2242548748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68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The most important thing is to be sure that a goal is listed that provides a clear indication of where the system was headed, the data points that identified the need and would consequently provide information on growth, </a:t>
            </a:r>
          </a:p>
        </p:txBody>
      </p:sp>
      <p:sp>
        <p:nvSpPr>
          <p:cNvPr id="4" name="Slide Number Placeholder 3"/>
          <p:cNvSpPr>
            <a:spLocks noGrp="1"/>
          </p:cNvSpPr>
          <p:nvPr>
            <p:ph type="sldNum" sz="quarter" idx="5"/>
          </p:nvPr>
        </p:nvSpPr>
        <p:spPr/>
        <p:txBody>
          <a:bodyPr/>
          <a:lstStyle/>
          <a:p>
            <a:fld id="{8E336660-DAC5-4032-9BD2-BB7F7CE8EF9C}" type="slidenum">
              <a:rPr lang="en-US" smtClean="0"/>
              <a:t>5</a:t>
            </a:fld>
            <a:endParaRPr lang="en-US"/>
          </a:p>
        </p:txBody>
      </p:sp>
    </p:spTree>
    <p:extLst>
      <p:ext uri="{BB962C8B-B14F-4D97-AF65-F5344CB8AC3E}">
        <p14:creationId xmlns:p14="http://schemas.microsoft.com/office/powerpoint/2010/main" val="199115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month mentioned we were putting out a request for nominations for ARC</a:t>
            </a:r>
          </a:p>
        </p:txBody>
      </p:sp>
      <p:sp>
        <p:nvSpPr>
          <p:cNvPr id="4" name="Slide Number Placeholder 3"/>
          <p:cNvSpPr>
            <a:spLocks noGrp="1"/>
          </p:cNvSpPr>
          <p:nvPr>
            <p:ph type="sldNum" sz="quarter" idx="5"/>
          </p:nvPr>
        </p:nvSpPr>
        <p:spPr/>
        <p:txBody>
          <a:bodyPr/>
          <a:lstStyle/>
          <a:p>
            <a:fld id="{8E336660-DAC5-4032-9BD2-BB7F7CE8EF9C}" type="slidenum">
              <a:rPr lang="en-US" smtClean="0"/>
              <a:t>7</a:t>
            </a:fld>
            <a:endParaRPr lang="en-US"/>
          </a:p>
        </p:txBody>
      </p:sp>
    </p:spTree>
    <p:extLst>
      <p:ext uri="{BB962C8B-B14F-4D97-AF65-F5344CB8AC3E}">
        <p14:creationId xmlns:p14="http://schemas.microsoft.com/office/powerpoint/2010/main" val="2974022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Guidance Document</a:t>
            </a:r>
          </a:p>
          <a:p>
            <a:pPr lvl="1"/>
            <a:r>
              <a:rPr lang="en-US" dirty="0">
                <a:latin typeface="Open Sans Light" panose="020B0306030504020204" pitchFamily="34" charset="0"/>
                <a:ea typeface="Open Sans Light" panose="020B0306030504020204" pitchFamily="34" charset="0"/>
                <a:cs typeface="Open Sans Light" panose="020B0306030504020204" pitchFamily="34" charset="0"/>
              </a:rPr>
              <a:t>Currently under final review and scheduled online by next week.</a:t>
            </a:r>
          </a:p>
          <a:p>
            <a:endParaRPr lang="en-US" dirty="0"/>
          </a:p>
        </p:txBody>
      </p:sp>
      <p:sp>
        <p:nvSpPr>
          <p:cNvPr id="4" name="Slide Number Placeholder 3"/>
          <p:cNvSpPr>
            <a:spLocks noGrp="1"/>
          </p:cNvSpPr>
          <p:nvPr>
            <p:ph type="sldNum" sz="quarter" idx="5"/>
          </p:nvPr>
        </p:nvSpPr>
        <p:spPr/>
        <p:txBody>
          <a:bodyPr/>
          <a:lstStyle/>
          <a:p>
            <a:fld id="{8E336660-DAC5-4032-9BD2-BB7F7CE8EF9C}" type="slidenum">
              <a:rPr lang="en-US" smtClean="0"/>
              <a:t>8</a:t>
            </a:fld>
            <a:endParaRPr lang="en-US"/>
          </a:p>
        </p:txBody>
      </p:sp>
    </p:spTree>
    <p:extLst>
      <p:ext uri="{BB962C8B-B14F-4D97-AF65-F5344CB8AC3E}">
        <p14:creationId xmlns:p14="http://schemas.microsoft.com/office/powerpoint/2010/main" val="241003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After registering, you will receive a confirmation email containing information about joining the meeting.</a:t>
            </a:r>
          </a:p>
          <a:p>
            <a:endParaRPr lang="en-US" dirty="0"/>
          </a:p>
        </p:txBody>
      </p:sp>
      <p:sp>
        <p:nvSpPr>
          <p:cNvPr id="4" name="Slide Number Placeholder 3"/>
          <p:cNvSpPr>
            <a:spLocks noGrp="1"/>
          </p:cNvSpPr>
          <p:nvPr>
            <p:ph type="sldNum" sz="quarter" idx="5"/>
          </p:nvPr>
        </p:nvSpPr>
        <p:spPr/>
        <p:txBody>
          <a:bodyPr/>
          <a:lstStyle/>
          <a:p>
            <a:fld id="{8E336660-DAC5-4032-9BD2-BB7F7CE8EF9C}" type="slidenum">
              <a:rPr lang="en-US" smtClean="0"/>
              <a:t>9</a:t>
            </a:fld>
            <a:endParaRPr lang="en-US"/>
          </a:p>
        </p:txBody>
      </p:sp>
    </p:spTree>
    <p:extLst>
      <p:ext uri="{BB962C8B-B14F-4D97-AF65-F5344CB8AC3E}">
        <p14:creationId xmlns:p14="http://schemas.microsoft.com/office/powerpoint/2010/main" val="2399191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26d572f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26d572f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24a684dc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124a684dc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Tammy</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B456F-EA9E-4048-A76C-D0D4839A02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3D865B-DCA2-4685-97AB-DBCAF13C75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037CD5-08D9-411F-B831-5A4766ACEF0C}"/>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5" name="Footer Placeholder 4">
            <a:extLst>
              <a:ext uri="{FF2B5EF4-FFF2-40B4-BE49-F238E27FC236}">
                <a16:creationId xmlns:a16="http://schemas.microsoft.com/office/drawing/2014/main" id="{6AF7F77A-6BE5-459F-8BB6-D34755F23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40D29-2E8A-4250-B89B-3419D838A89C}"/>
              </a:ext>
            </a:extLst>
          </p:cNvPr>
          <p:cNvSpPr>
            <a:spLocks noGrp="1"/>
          </p:cNvSpPr>
          <p:nvPr>
            <p:ph type="sldNum" sz="quarter" idx="12"/>
          </p:nvPr>
        </p:nvSpPr>
        <p:spPr/>
        <p:txBody>
          <a:bodyPr/>
          <a:lstStyle/>
          <a:p>
            <a:fld id="{7FD1F73E-0BBA-472D-89D7-AA97411977D3}" type="slidenum">
              <a:rPr lang="en-US" smtClean="0"/>
              <a:t>‹#›</a:t>
            </a:fld>
            <a:endParaRPr lang="en-US"/>
          </a:p>
        </p:txBody>
      </p:sp>
      <p:pic>
        <p:nvPicPr>
          <p:cNvPr id="7" name="Picture 6">
            <a:extLst>
              <a:ext uri="{FF2B5EF4-FFF2-40B4-BE49-F238E27FC236}">
                <a16:creationId xmlns:a16="http://schemas.microsoft.com/office/drawing/2014/main" id="{E03CC06A-81DB-4D70-8C0F-468B97473E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Tree>
    <p:extLst>
      <p:ext uri="{BB962C8B-B14F-4D97-AF65-F5344CB8AC3E}">
        <p14:creationId xmlns:p14="http://schemas.microsoft.com/office/powerpoint/2010/main" val="268957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10E6-DC1A-4B63-8A12-07B60D3F17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553FF3-3F0D-4E5A-A649-904B9C017A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37840-9935-4EC8-9211-200CA0453C33}"/>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5" name="Footer Placeholder 4">
            <a:extLst>
              <a:ext uri="{FF2B5EF4-FFF2-40B4-BE49-F238E27FC236}">
                <a16:creationId xmlns:a16="http://schemas.microsoft.com/office/drawing/2014/main" id="{1501503F-43B1-4B2A-B616-401E2DD24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8A898-99B4-4118-B588-2DAD305D6AD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58441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1DBEA5-0E34-449E-867D-E0DBCEBE1A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BEBC95-8FAD-4CAD-8FAE-A0F28446E9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861E9-BC57-42D5-BC53-AC9384F425A6}"/>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5" name="Footer Placeholder 4">
            <a:extLst>
              <a:ext uri="{FF2B5EF4-FFF2-40B4-BE49-F238E27FC236}">
                <a16:creationId xmlns:a16="http://schemas.microsoft.com/office/drawing/2014/main" id="{792CA577-C57B-4BE7-A5AE-92D26AA8F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24430-B7A8-4FDF-B32B-02CB1A776E38}"/>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874346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42526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09253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tx1"/>
                </a:solidFill>
              </a:defRPr>
            </a:lvl1pPr>
          </a:lstStyle>
          <a:p>
            <a:r>
              <a:rPr lang="en-US" dirty="0"/>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725031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0798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63370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110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3148639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66865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31C8-9F0B-4479-BF6D-7231AA08A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2F08E-BB12-478C-A76E-FB3E77F81F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647D4-DF59-4D4A-B412-2888EE824305}"/>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5" name="Footer Placeholder 4">
            <a:extLst>
              <a:ext uri="{FF2B5EF4-FFF2-40B4-BE49-F238E27FC236}">
                <a16:creationId xmlns:a16="http://schemas.microsoft.com/office/drawing/2014/main" id="{611805FC-B0A6-4CB3-8D0D-AF481D7C2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7D0F7-BFC3-4742-810B-8E3F8B98FEDB}"/>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799515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2571"/>
            <a:ext cx="12188950"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750121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78386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8257185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A546505-0C1E-7747-ABE4-80DCD963CF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7489" y="906465"/>
            <a:ext cx="10528300"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840904-1669-AC4E-B8B4-B05EF7304BD0}"/>
              </a:ext>
            </a:extLst>
          </p:cNvPr>
          <p:cNvSpPr txBox="1">
            <a:spLocks noChangeArrowheads="1"/>
          </p:cNvSpPr>
          <p:nvPr userDrawn="1"/>
        </p:nvSpPr>
        <p:spPr bwMode="auto">
          <a:xfrm>
            <a:off x="3417888" y="6486526"/>
            <a:ext cx="64976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600">
                <a:solidFill>
                  <a:srgbClr val="11284B"/>
                </a:solidFill>
                <a:latin typeface="Arial Black" panose="020B0A04020102020204" pitchFamily="34" charset="0"/>
              </a:rPr>
              <a:t>Kansas leads the world in the success of each student.</a:t>
            </a:r>
          </a:p>
        </p:txBody>
      </p:sp>
    </p:spTree>
    <p:extLst>
      <p:ext uri="{BB962C8B-B14F-4D97-AF65-F5344CB8AC3E}">
        <p14:creationId xmlns:p14="http://schemas.microsoft.com/office/powerpoint/2010/main" val="1823505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16000" y="5664202"/>
            <a:ext cx="8412480" cy="510081"/>
          </a:xfrm>
          <a:prstGeom prst="rect">
            <a:avLst/>
          </a:prstGeom>
          <a:noFill/>
        </p:spPr>
        <p:txBody>
          <a:bodyPr anchor="ctr" anchorCtr="0"/>
          <a:lstStyle>
            <a:lvl1pPr marL="0" indent="0">
              <a:buNone/>
              <a:defRPr sz="2133" spc="0">
                <a:solidFill>
                  <a:schemeClr val="tx2"/>
                </a:solidFill>
                <a:latin typeface="+mn-lt"/>
                <a:cs typeface="Arial" panose="020B0604020202020204" pitchFamily="34" charset="0"/>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pPr>
              <a:defRPr/>
            </a:pPr>
            <a:fld id="{96F4B587-9FDF-46DF-B460-9026AE4DF246}" type="datetimeFigureOut">
              <a:rPr lang="en-US" smtClean="0">
                <a:solidFill>
                  <a:srgbClr val="15284B">
                    <a:tint val="75000"/>
                  </a:srgbClr>
                </a:solidFill>
              </a:rPr>
              <a:pPr>
                <a:defRPr/>
              </a:pPr>
              <a:t>2/7/2022</a:t>
            </a:fld>
            <a:endParaRPr lang="en-US" dirty="0">
              <a:solidFill>
                <a:srgbClr val="15284B">
                  <a:tint val="75000"/>
                </a:srgbClr>
              </a:solidFill>
            </a:endParaRPr>
          </a:p>
        </p:txBody>
      </p:sp>
      <p:sp>
        <p:nvSpPr>
          <p:cNvPr id="6" name="Footer Placeholder 5"/>
          <p:cNvSpPr>
            <a:spLocks noGrp="1"/>
          </p:cNvSpPr>
          <p:nvPr>
            <p:ph type="ftr" sz="quarter" idx="11"/>
          </p:nvPr>
        </p:nvSpPr>
        <p:spPr/>
        <p:txBody>
          <a:bodyPr/>
          <a:lstStyle/>
          <a:p>
            <a:pPr>
              <a:defRPr/>
            </a:pPr>
            <a:endParaRPr lang="en-US" dirty="0">
              <a:solidFill>
                <a:srgbClr val="15284B">
                  <a:tint val="75000"/>
                </a:srgbClr>
              </a:solidFill>
            </a:endParaRPr>
          </a:p>
        </p:txBody>
      </p:sp>
      <p:sp>
        <p:nvSpPr>
          <p:cNvPr id="7" name="Slide Number Placeholder 6"/>
          <p:cNvSpPr>
            <a:spLocks noGrp="1"/>
          </p:cNvSpPr>
          <p:nvPr>
            <p:ph type="sldNum" sz="quarter" idx="12"/>
          </p:nvPr>
        </p:nvSpPr>
        <p:spPr/>
        <p:txBody>
          <a:bodyPr/>
          <a:lstStyle/>
          <a:p>
            <a:pPr>
              <a:defRPr/>
            </a:pPr>
            <a:fld id="{A00A119E-7584-428E-89E9-092799AD27D7}" type="slidenum">
              <a:rPr lang="en-US" smtClean="0">
                <a:solidFill>
                  <a:srgbClr val="15284B">
                    <a:tint val="75000"/>
                  </a:srgbClr>
                </a:solidFill>
              </a:rPr>
              <a:pPr>
                <a:defRPr/>
              </a:pPr>
              <a:t>‹#›</a:t>
            </a:fld>
            <a:endParaRPr lang="en-US" dirty="0">
              <a:solidFill>
                <a:srgbClr val="15284B">
                  <a:tint val="75000"/>
                </a:srgbClr>
              </a:solidFill>
            </a:endParaRPr>
          </a:p>
        </p:txBody>
      </p:sp>
      <p:sp>
        <p:nvSpPr>
          <p:cNvPr id="12" name="TextBox 11"/>
          <p:cNvSpPr txBox="1"/>
          <p:nvPr userDrawn="1"/>
        </p:nvSpPr>
        <p:spPr>
          <a:xfrm>
            <a:off x="280487" y="6545902"/>
            <a:ext cx="3092513" cy="235898"/>
          </a:xfrm>
          <a:prstGeom prst="rect">
            <a:avLst/>
          </a:prstGeom>
          <a:noFill/>
        </p:spPr>
        <p:txBody>
          <a:bodyPr wrap="none" rtlCol="0" anchor="b">
            <a:spAutoFit/>
          </a:bodyPr>
          <a:lstStyle/>
          <a:p>
            <a:pPr>
              <a:defRPr/>
            </a:pPr>
            <a:r>
              <a:rPr lang="en-US" sz="933" dirty="0">
                <a:solidFill>
                  <a:srgbClr val="15284B"/>
                </a:solidFill>
                <a:latin typeface="Arial Narrow"/>
              </a:rPr>
              <a:t>KANSAS STATE DEPARTMENT OF EDUCATION </a:t>
            </a:r>
            <a:r>
              <a:rPr lang="en-US" sz="933" i="1" dirty="0">
                <a:solidFill>
                  <a:srgbClr val="15284B"/>
                </a:solidFill>
                <a:latin typeface="Arial Narrow"/>
              </a:rPr>
              <a:t>| www.ksde.org</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9290" y="5502277"/>
            <a:ext cx="2060924" cy="1219200"/>
          </a:xfrm>
          <a:prstGeom prst="rect">
            <a:avLst/>
          </a:prstGeom>
        </p:spPr>
      </p:pic>
      <p:sp>
        <p:nvSpPr>
          <p:cNvPr id="16" name="Picture Placeholder 15"/>
          <p:cNvSpPr>
            <a:spLocks noGrp="1" noChangeAspect="1"/>
          </p:cNvSpPr>
          <p:nvPr>
            <p:ph type="pic" sz="quarter" idx="13"/>
          </p:nvPr>
        </p:nvSpPr>
        <p:spPr>
          <a:xfrm>
            <a:off x="0" y="2"/>
            <a:ext cx="12192000" cy="4546588"/>
          </a:xfrm>
          <a:prstGeom prst="rect">
            <a:avLst/>
          </a:prstGeom>
          <a:noFill/>
        </p:spPr>
        <p:txBody>
          <a:bodyPr>
            <a:noAutofit/>
          </a:bodyPr>
          <a:lstStyle>
            <a:lvl1pPr marL="121914" indent="0">
              <a:buNone/>
              <a:defRPr>
                <a:solidFill>
                  <a:schemeClr val="accent2"/>
                </a:solidFill>
              </a:defRPr>
            </a:lvl1pPr>
          </a:lstStyle>
          <a:p>
            <a:endParaRPr lang="en-US" dirty="0"/>
          </a:p>
        </p:txBody>
      </p:sp>
      <p:sp>
        <p:nvSpPr>
          <p:cNvPr id="11" name="Text Placeholder 10"/>
          <p:cNvSpPr>
            <a:spLocks noGrp="1"/>
          </p:cNvSpPr>
          <p:nvPr>
            <p:ph type="body" sz="quarter" idx="14"/>
          </p:nvPr>
        </p:nvSpPr>
        <p:spPr>
          <a:xfrm>
            <a:off x="1016000" y="4800710"/>
            <a:ext cx="10160000" cy="677108"/>
          </a:xfrm>
          <a:noFill/>
        </p:spPr>
        <p:txBody>
          <a:bodyPr lIns="91440" tIns="91440" rIns="91440" bIns="91440" anchor="ctr" anchorCtr="0"/>
          <a:lstStyle>
            <a:lvl2pPr marL="609570" indent="0">
              <a:buNone/>
              <a:defRPr/>
            </a:lvl2pPr>
          </a:lstStyle>
          <a:p>
            <a:pPr lvl="0"/>
            <a:r>
              <a:rPr lang="en-US" dirty="0"/>
              <a:t>Edit Master text styles</a:t>
            </a:r>
          </a:p>
        </p:txBody>
      </p:sp>
    </p:spTree>
    <p:extLst>
      <p:ext uri="{BB962C8B-B14F-4D97-AF65-F5344CB8AC3E}">
        <p14:creationId xmlns:p14="http://schemas.microsoft.com/office/powerpoint/2010/main" val="2527650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415600" y="593367"/>
            <a:ext cx="11360800" cy="763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17"/>
          <p:cNvSpPr txBox="1">
            <a:spLocks noGrp="1"/>
          </p:cNvSpPr>
          <p:nvPr>
            <p:ph type="body" idx="1"/>
          </p:nvPr>
        </p:nvSpPr>
        <p:spPr>
          <a:xfrm>
            <a:off x="415600" y="1536633"/>
            <a:ext cx="11360800" cy="4555200"/>
          </a:xfrm>
          <a:prstGeom prst="rect">
            <a:avLst/>
          </a:prstGeom>
          <a:noFill/>
          <a:ln>
            <a:noFill/>
          </a:ln>
        </p:spPr>
        <p:txBody>
          <a:bodyPr spcFirstLastPara="1" wrap="square" lIns="68575" tIns="34275" rIns="68575" bIns="34275" anchor="t" anchorCtr="0">
            <a:noAutofit/>
          </a:bodyPr>
          <a:lstStyle>
            <a:lvl1pPr marL="609585" lvl="0" indent="-482588" algn="l">
              <a:lnSpc>
                <a:spcPct val="90000"/>
              </a:lnSpc>
              <a:spcBef>
                <a:spcPts val="1067"/>
              </a:spcBef>
              <a:spcAft>
                <a:spcPts val="0"/>
              </a:spcAft>
              <a:buSzPts val="2100"/>
              <a:buChar char="•"/>
              <a:defRPr/>
            </a:lvl1pPr>
            <a:lvl2pPr marL="1219170" lvl="1" indent="-457189" algn="l">
              <a:lnSpc>
                <a:spcPct val="90000"/>
              </a:lnSpc>
              <a:spcBef>
                <a:spcPts val="533"/>
              </a:spcBef>
              <a:spcAft>
                <a:spcPts val="0"/>
              </a:spcAft>
              <a:buSzPts val="1800"/>
              <a:buChar char="•"/>
              <a:defRPr/>
            </a:lvl2pPr>
            <a:lvl3pPr marL="1828754" lvl="2" indent="-431789" algn="l">
              <a:lnSpc>
                <a:spcPct val="90000"/>
              </a:lnSpc>
              <a:spcBef>
                <a:spcPts val="533"/>
              </a:spcBef>
              <a:spcAft>
                <a:spcPts val="0"/>
              </a:spcAft>
              <a:buSzPts val="15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94" name="Google Shape;94;p17"/>
          <p:cNvSpPr txBox="1">
            <a:spLocks noGrp="1"/>
          </p:cNvSpPr>
          <p:nvPr>
            <p:ph type="sldNum" idx="12"/>
          </p:nvPr>
        </p:nvSpPr>
        <p:spPr>
          <a:xfrm>
            <a:off x="11296611" y="6217623"/>
            <a:ext cx="731600" cy="5248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B94"/>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68457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749466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9901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153585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4276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2A3B6-93EE-4943-AC69-F4974222B4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0BBA87-397A-4171-81C6-70E2CE17C3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4D2B36-623E-4E8E-BEAD-F149FFC2D207}"/>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5" name="Footer Placeholder 4">
            <a:extLst>
              <a:ext uri="{FF2B5EF4-FFF2-40B4-BE49-F238E27FC236}">
                <a16:creationId xmlns:a16="http://schemas.microsoft.com/office/drawing/2014/main" id="{E005BFC1-FA78-4A4F-94C4-E6AE19F69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98C0B-4BB9-4948-BE35-026D3F2F493E}"/>
              </a:ext>
            </a:extLst>
          </p:cNvPr>
          <p:cNvSpPr>
            <a:spLocks noGrp="1"/>
          </p:cNvSpPr>
          <p:nvPr>
            <p:ph type="sldNum" sz="quarter" idx="12"/>
          </p:nvPr>
        </p:nvSpPr>
        <p:spPr/>
        <p:txBody>
          <a:bodyPr/>
          <a:lstStyle/>
          <a:p>
            <a:fld id="{7FD1F73E-0BBA-472D-89D7-AA97411977D3}" type="slidenum">
              <a:rPr lang="en-US" smtClean="0"/>
              <a:t>‹#›</a:t>
            </a:fld>
            <a:endParaRPr lang="en-US"/>
          </a:p>
        </p:txBody>
      </p:sp>
      <p:pic>
        <p:nvPicPr>
          <p:cNvPr id="7" name="Picture 6">
            <a:extLst>
              <a:ext uri="{FF2B5EF4-FFF2-40B4-BE49-F238E27FC236}">
                <a16:creationId xmlns:a16="http://schemas.microsoft.com/office/drawing/2014/main" id="{3187FBF1-7690-40F2-978A-727BEFE6C8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5" cy="6856664"/>
          </a:xfrm>
          <a:prstGeom prst="rect">
            <a:avLst/>
          </a:prstGeom>
        </p:spPr>
      </p:pic>
    </p:spTree>
    <p:extLst>
      <p:ext uri="{BB962C8B-B14F-4D97-AF65-F5344CB8AC3E}">
        <p14:creationId xmlns:p14="http://schemas.microsoft.com/office/powerpoint/2010/main" val="1984512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139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653341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377748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197203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522756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2101608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777006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177071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068920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969959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1D26-8EE5-4AAE-92DE-024C0F8EA7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A5C220-9D2B-4BEA-95DB-91BF23443E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65821B-D6B4-4933-8C11-C7635BC6715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A67890-2BE8-4432-8857-F481B45C5405}"/>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6" name="Footer Placeholder 5">
            <a:extLst>
              <a:ext uri="{FF2B5EF4-FFF2-40B4-BE49-F238E27FC236}">
                <a16:creationId xmlns:a16="http://schemas.microsoft.com/office/drawing/2014/main" id="{AE1D0BEF-27A5-4EB8-813C-FC7856069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9265B-A664-4983-AF38-DFFECA80EAEA}"/>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0684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7775-820C-47FA-B5F4-D4502773A9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B9AA33-7EF9-404E-A22B-B7CC7E3BA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9AF7BD-C665-485E-923D-B0E2418764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77FADC-CD08-45B8-8B3F-A04878ABC3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94993F-47A6-4573-B0EC-CD2EF6D69D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E01191-B0F5-466F-B386-706DE5200EAF}"/>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8" name="Footer Placeholder 7">
            <a:extLst>
              <a:ext uri="{FF2B5EF4-FFF2-40B4-BE49-F238E27FC236}">
                <a16:creationId xmlns:a16="http://schemas.microsoft.com/office/drawing/2014/main" id="{0674E599-8045-4976-B844-62B891305E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EF662F-4BF9-4062-9026-E1C981EB7D58}"/>
              </a:ext>
            </a:extLst>
          </p:cNvPr>
          <p:cNvSpPr>
            <a:spLocks noGrp="1"/>
          </p:cNvSpPr>
          <p:nvPr>
            <p:ph type="sldNum" sz="quarter" idx="12"/>
          </p:nvPr>
        </p:nvSpPr>
        <p:spPr/>
        <p:txBody>
          <a:bodyPr/>
          <a:lstStyle/>
          <a:p>
            <a:fld id="{7FD1F73E-0BBA-472D-89D7-AA97411977D3}" type="slidenum">
              <a:rPr lang="en-US" smtClean="0"/>
              <a:t>‹#›</a:t>
            </a:fld>
            <a:endParaRPr lang="en-US"/>
          </a:p>
        </p:txBody>
      </p:sp>
      <p:pic>
        <p:nvPicPr>
          <p:cNvPr id="10" name="Picture 9">
            <a:extLst>
              <a:ext uri="{FF2B5EF4-FFF2-40B4-BE49-F238E27FC236}">
                <a16:creationId xmlns:a16="http://schemas.microsoft.com/office/drawing/2014/main" id="{3A995B4E-2915-41BD-84E7-E1FBF4082E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Tree>
    <p:extLst>
      <p:ext uri="{BB962C8B-B14F-4D97-AF65-F5344CB8AC3E}">
        <p14:creationId xmlns:p14="http://schemas.microsoft.com/office/powerpoint/2010/main" val="1149443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7751-916A-4A85-9CCF-8266E992CE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4CB23E-59F6-44A4-9839-827AF30AA0DC}"/>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4" name="Footer Placeholder 3">
            <a:extLst>
              <a:ext uri="{FF2B5EF4-FFF2-40B4-BE49-F238E27FC236}">
                <a16:creationId xmlns:a16="http://schemas.microsoft.com/office/drawing/2014/main" id="{7EA850F9-B65B-470C-94C2-48B6796907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AB30CB-7D6A-4991-B9E7-9B15F9631267}"/>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90819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4FE6E-1213-4502-8A4B-48C53183840C}"/>
              </a:ext>
            </a:extLst>
          </p:cNvPr>
          <p:cNvSpPr>
            <a:spLocks noGrp="1"/>
          </p:cNvSpPr>
          <p:nvPr>
            <p:ph type="dt" sz="half" idx="10"/>
          </p:nvPr>
        </p:nvSpPr>
        <p:spPr/>
        <p:txBody>
          <a:bodyPr/>
          <a:lstStyle/>
          <a:p>
            <a:fld id="{4463D9E2-0C41-4D1A-8E61-00B514B4C60F}" type="datetimeFigureOut">
              <a:rPr lang="en-US" smtClean="0">
                <a:solidFill>
                  <a:prstClr val="black">
                    <a:tint val="75000"/>
                  </a:prstClr>
                </a:solidFill>
              </a:rPr>
              <a:pPr/>
              <a:t>2/7/2022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0A2297E-EB04-4469-B4AF-6A6E32E9458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730FE8-065E-41E1-ADBE-AD28F194C723}"/>
              </a:ext>
            </a:extLst>
          </p:cNvPr>
          <p:cNvSpPr>
            <a:spLocks noGrp="1"/>
          </p:cNvSpPr>
          <p:nvPr>
            <p:ph type="sldNum" sz="quarter" idx="12"/>
          </p:nvPr>
        </p:nvSpPr>
        <p:spPr/>
        <p:txBody>
          <a:bodyPr/>
          <a:lstStyle/>
          <a:p>
            <a:fld id="{1D3885E9-FD18-4F19-92CC-E76CA56FB6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26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69763-44C5-461F-9277-5D31761FE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0462A5-B374-4F6A-A68A-85E24EFDD8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ACA05-79D3-4389-819E-59655D4B5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793FE4-5743-4334-B50A-3980BC5494CF}"/>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6" name="Footer Placeholder 5">
            <a:extLst>
              <a:ext uri="{FF2B5EF4-FFF2-40B4-BE49-F238E27FC236}">
                <a16:creationId xmlns:a16="http://schemas.microsoft.com/office/drawing/2014/main" id="{E50B90DA-916A-4D1B-A5B5-A834CAEAE6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1AF3B-BBEA-48FD-AE47-ED13043A8019}"/>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58010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F8BC-3C84-4B4B-B6DB-831394B165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7959F7-8B8E-4711-AA7D-1816E67C7E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8EFB0A-679B-49C7-8007-5FAF79439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2A8DEE-8055-458F-83BA-6E2F6939FB2D}"/>
              </a:ext>
            </a:extLst>
          </p:cNvPr>
          <p:cNvSpPr>
            <a:spLocks noGrp="1"/>
          </p:cNvSpPr>
          <p:nvPr>
            <p:ph type="dt" sz="half" idx="10"/>
          </p:nvPr>
        </p:nvSpPr>
        <p:spPr/>
        <p:txBody>
          <a:bodyPr/>
          <a:lstStyle/>
          <a:p>
            <a:fld id="{4A706AEE-E4B8-4315-A38A-5DBF50C52D73}" type="datetimeFigureOut">
              <a:rPr lang="en-US" smtClean="0"/>
              <a:t>2/7/2022</a:t>
            </a:fld>
            <a:endParaRPr lang="en-US"/>
          </a:p>
        </p:txBody>
      </p:sp>
      <p:sp>
        <p:nvSpPr>
          <p:cNvPr id="6" name="Footer Placeholder 5">
            <a:extLst>
              <a:ext uri="{FF2B5EF4-FFF2-40B4-BE49-F238E27FC236}">
                <a16:creationId xmlns:a16="http://schemas.microsoft.com/office/drawing/2014/main" id="{838E98D5-47F2-4A48-9819-602A17A06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32B14-A477-4A7E-B061-9F3D57217096}"/>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91107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2.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9552FA-1617-468C-8554-5B0568AF2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B0758D-C828-4449-BAF6-0C6D0970FF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2E5E4-CEAE-44DA-88DD-5B306AAA8E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2/7/2022</a:t>
            </a:fld>
            <a:endParaRPr lang="en-US"/>
          </a:p>
        </p:txBody>
      </p:sp>
      <p:sp>
        <p:nvSpPr>
          <p:cNvPr id="5" name="Footer Placeholder 4">
            <a:extLst>
              <a:ext uri="{FF2B5EF4-FFF2-40B4-BE49-F238E27FC236}">
                <a16:creationId xmlns:a16="http://schemas.microsoft.com/office/drawing/2014/main" id="{5EA6D873-B9D7-467E-AB92-3D485B6253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A863C6-3510-49A1-88EA-175AA9393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pic>
        <p:nvPicPr>
          <p:cNvPr id="7" name="Picture 6">
            <a:extLst>
              <a:ext uri="{FF2B5EF4-FFF2-40B4-BE49-F238E27FC236}">
                <a16:creationId xmlns:a16="http://schemas.microsoft.com/office/drawing/2014/main" id="{70DC9DEF-5C3E-4DEB-96E8-8C0D3B470B94}"/>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0" y="1714"/>
            <a:ext cx="12191999" cy="6854571"/>
          </a:xfrm>
          <a:prstGeom prst="rect">
            <a:avLst/>
          </a:prstGeom>
        </p:spPr>
      </p:pic>
    </p:spTree>
    <p:extLst>
      <p:ext uri="{BB962C8B-B14F-4D97-AF65-F5344CB8AC3E}">
        <p14:creationId xmlns:p14="http://schemas.microsoft.com/office/powerpoint/2010/main" val="3071773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9315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hyperlink" Target="https://ksde.zoom.us/meeting/register/tZMpfu6prDgqG9NdArF0ovR2otXJyBq0U_Oe"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hyperlink" Target="mailto:mmiller@ksde.org" TargetMode="External"/><Relationship Id="rId7" Type="http://schemas.openxmlformats.org/officeDocument/2006/relationships/hyperlink" Target="mailto:jgirodat@ksde.org" TargetMode="External"/><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hyperlink" Target="mailto:ekalas@ksde.org" TargetMode="External"/><Relationship Id="rId5" Type="http://schemas.openxmlformats.org/officeDocument/2006/relationships/hyperlink" Target="mailto:mmelton@ksde.org" TargetMode="External"/><Relationship Id="rId4" Type="http://schemas.openxmlformats.org/officeDocument/2006/relationships/hyperlink" Target="mailto:jnobo@ksd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hyperlink" Target="mailto:accreditation@ksde.org"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s://learning.ksde.org/course/index.php?categoryid=40"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hyperlink" Target="https://www.ksde.org/Portals/0/TLA/Accreditation/KESA%20Resources/Kansas%20Education%20Systems%20Accreditation%20Guidance%202021-2022.pdf?ver=2022-01-21-142733-2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ksde.zoom.us/meeting/register/tZIqdOyrqD8qGNDZw6vL6Q1tuG5gMO6NdTI3"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hyperlink" Target="https://ksde.zoom.us/meeting/register/tZUvc-urqj0vHtaDCWB1MZjB252A1TRYwQb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BBAB2F-4269-4BD2-B71D-E13AD399A805}"/>
              </a:ext>
            </a:extLst>
          </p:cNvPr>
          <p:cNvSpPr/>
          <p:nvPr/>
        </p:nvSpPr>
        <p:spPr>
          <a:xfrm>
            <a:off x="231819" y="269108"/>
            <a:ext cx="11333409" cy="5632311"/>
          </a:xfrm>
          <a:prstGeom prst="rect">
            <a:avLst/>
          </a:prstGeom>
        </p:spPr>
        <p:txBody>
          <a:bodyPr wrap="square">
            <a:spAutoFit/>
          </a:bodyPr>
          <a:lstStyle/>
          <a:p>
            <a:r>
              <a:rPr lang="en-US" sz="6000" b="1" dirty="0">
                <a:latin typeface="Open Sans Semibold" panose="020B0706030804020204" pitchFamily="34" charset="0"/>
                <a:ea typeface="Open Sans Semibold" panose="020B0706030804020204" pitchFamily="34" charset="0"/>
                <a:cs typeface="Open Sans Semibold" panose="020B0706030804020204" pitchFamily="34" charset="0"/>
              </a:rPr>
              <a:t>Welcome to the Monthly KESA Updates and Support Meeting!</a:t>
            </a:r>
          </a:p>
          <a:p>
            <a:endParaRPr lang="en-US" sz="60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0">
              <a:defRPr/>
            </a:pPr>
            <a:r>
              <a:rPr lang="en-US" sz="6000" b="1" dirty="0">
                <a:latin typeface="Open Sans Semibold" panose="020B0706030804020204" pitchFamily="34" charset="0"/>
                <a:ea typeface="Open Sans Semibold" panose="020B0706030804020204" pitchFamily="34" charset="0"/>
                <a:cs typeface="Open Sans Semibold" panose="020B0706030804020204" pitchFamily="34" charset="0"/>
              </a:rPr>
              <a:t>This session is scheduled to start promptly at 9:00 a.m.</a:t>
            </a:r>
            <a:endParaRPr lang="en-US" sz="6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4720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706E8B-48FA-4E15-ABC0-B9D25F4660F6}"/>
              </a:ext>
            </a:extLst>
          </p:cNvPr>
          <p:cNvSpPr>
            <a:spLocks noGrp="1"/>
          </p:cNvSpPr>
          <p:nvPr>
            <p:ph type="title"/>
          </p:nvPr>
        </p:nvSpPr>
        <p:spPr/>
        <p:txBody>
          <a:bodyPr/>
          <a:lstStyle/>
          <a:p>
            <a:r>
              <a:rPr lang="en" dirty="0"/>
              <a:t>New Team, New Times</a:t>
            </a:r>
            <a:endParaRPr lang="en-US" b="1" dirty="0">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24240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9" name="Google Shape;159;p26"/>
          <p:cNvPicPr preferRelativeResize="0">
            <a:picLocks noGrp="1"/>
          </p:cNvPicPr>
          <p:nvPr>
            <p:ph idx="1"/>
          </p:nvPr>
        </p:nvPicPr>
        <p:blipFill rotWithShape="1">
          <a:blip r:embed="rId3">
            <a:alphaModFix/>
          </a:blip>
          <a:stretch/>
        </p:blipFill>
        <p:spPr>
          <a:xfrm>
            <a:off x="838200" y="1690688"/>
            <a:ext cx="4310270" cy="4093886"/>
          </a:xfrm>
          <a:prstGeom prst="rect">
            <a:avLst/>
          </a:prstGeom>
          <a:noFill/>
          <a:ln>
            <a:noFill/>
          </a:ln>
        </p:spPr>
      </p:pic>
      <p:sp>
        <p:nvSpPr>
          <p:cNvPr id="158" name="Google Shape;158;p26"/>
          <p:cNvSpPr txBox="1">
            <a:spLocks noGrp="1"/>
          </p:cNvSpPr>
          <p:nvPr>
            <p:ph type="title"/>
          </p:nvPr>
        </p:nvSpPr>
        <p:spPr>
          <a:prstGeom prst="rect">
            <a:avLst/>
          </a:prstGeom>
        </p:spPr>
        <p:txBody>
          <a:bodyPr spcFirstLastPara="1" wrap="square" lIns="91433" tIns="45700" rIns="91433" bIns="45700" anchor="ctr" anchorCtr="0">
            <a:noAutofit/>
          </a:bodyPr>
          <a:lstStyle/>
          <a:p>
            <a:r>
              <a:rPr lang="en" dirty="0"/>
              <a:t>What?</a:t>
            </a:r>
            <a:endParaRPr dirty="0"/>
          </a:p>
        </p:txBody>
      </p:sp>
      <p:sp>
        <p:nvSpPr>
          <p:cNvPr id="160" name="Google Shape;160;p26"/>
          <p:cNvSpPr txBox="1"/>
          <p:nvPr/>
        </p:nvSpPr>
        <p:spPr>
          <a:xfrm>
            <a:off x="5703500" y="769668"/>
            <a:ext cx="5348400" cy="5217285"/>
          </a:xfrm>
          <a:prstGeom prst="rect">
            <a:avLst/>
          </a:prstGeom>
          <a:noFill/>
          <a:ln>
            <a:noFill/>
          </a:ln>
        </p:spPr>
        <p:txBody>
          <a:bodyPr spcFirstLastPara="1" wrap="square" lIns="121900" tIns="121900" rIns="121900" bIns="121900" anchor="t" anchorCtr="0">
            <a:spAutoFit/>
          </a:bodyPr>
          <a:lstStyle/>
          <a:p>
            <a:pPr marL="237061" defTabSz="1219170">
              <a:lnSpc>
                <a:spcPct val="90000"/>
              </a:lnSpc>
              <a:spcBef>
                <a:spcPts val="1067"/>
              </a:spcBef>
              <a:buClr>
                <a:srgbClr val="000000"/>
              </a:buClr>
            </a:pPr>
            <a:r>
              <a:rPr lang="en" sz="2800" kern="0" dirty="0">
                <a:solidFill>
                  <a:srgbClr val="12284C"/>
                </a:solidFill>
                <a:latin typeface="Open Sans Light"/>
                <a:ea typeface="Open Sans Light"/>
                <a:cs typeface="Open Sans Light"/>
                <a:sym typeface="Open Sans Light"/>
              </a:rPr>
              <a:t>The KESA and Redesign teams are joining forces to support systems and schools.</a:t>
            </a:r>
            <a:endParaRPr sz="2800" kern="0" dirty="0">
              <a:solidFill>
                <a:srgbClr val="12284C"/>
              </a:solidFill>
              <a:latin typeface="Open Sans Light"/>
              <a:ea typeface="Open Sans Light"/>
              <a:cs typeface="Open Sans Light"/>
              <a:sym typeface="Open Sans Light"/>
            </a:endParaRPr>
          </a:p>
          <a:p>
            <a:pPr marL="237061" defTabSz="1219170">
              <a:lnSpc>
                <a:spcPct val="90000"/>
              </a:lnSpc>
              <a:spcBef>
                <a:spcPts val="1067"/>
              </a:spcBef>
              <a:buClr>
                <a:srgbClr val="000000"/>
              </a:buClr>
            </a:pPr>
            <a:endParaRPr sz="2800" kern="0" dirty="0">
              <a:solidFill>
                <a:srgbClr val="12284C"/>
              </a:solidFill>
              <a:latin typeface="Open Sans Light"/>
              <a:ea typeface="Open Sans Light"/>
              <a:cs typeface="Open Sans Light"/>
              <a:sym typeface="Open Sans Light"/>
            </a:endParaRPr>
          </a:p>
          <a:p>
            <a:pPr marL="237061" defTabSz="1219170">
              <a:lnSpc>
                <a:spcPct val="90000"/>
              </a:lnSpc>
              <a:spcBef>
                <a:spcPts val="1067"/>
              </a:spcBef>
              <a:buClr>
                <a:srgbClr val="000000"/>
              </a:buClr>
            </a:pPr>
            <a:r>
              <a:rPr lang="en" sz="2800" kern="0" dirty="0">
                <a:solidFill>
                  <a:srgbClr val="12284C"/>
                </a:solidFill>
                <a:latin typeface="Open Sans Light"/>
                <a:ea typeface="Open Sans Light"/>
                <a:cs typeface="Open Sans Light"/>
                <a:sym typeface="Open Sans Light"/>
              </a:rPr>
              <a:t>The name of the team has not yet been determined or finalized.</a:t>
            </a:r>
            <a:endParaRPr sz="2800" kern="0" dirty="0">
              <a:solidFill>
                <a:srgbClr val="12284C"/>
              </a:solidFill>
              <a:latin typeface="Open Sans Light"/>
              <a:ea typeface="Open Sans Light"/>
              <a:cs typeface="Open Sans Light"/>
              <a:sym typeface="Open Sans Light"/>
            </a:endParaRPr>
          </a:p>
          <a:p>
            <a:pPr marL="237061" defTabSz="1219170">
              <a:lnSpc>
                <a:spcPct val="90000"/>
              </a:lnSpc>
              <a:spcBef>
                <a:spcPts val="1067"/>
              </a:spcBef>
              <a:buClr>
                <a:srgbClr val="000000"/>
              </a:buClr>
            </a:pPr>
            <a:endParaRPr sz="2800" kern="0" dirty="0">
              <a:solidFill>
                <a:srgbClr val="12284C"/>
              </a:solidFill>
              <a:latin typeface="Open Sans Light"/>
              <a:ea typeface="Open Sans Light"/>
              <a:cs typeface="Open Sans Light"/>
              <a:sym typeface="Open Sans Light"/>
            </a:endParaRPr>
          </a:p>
          <a:p>
            <a:pPr marL="237061" defTabSz="1219170">
              <a:lnSpc>
                <a:spcPct val="90000"/>
              </a:lnSpc>
              <a:spcBef>
                <a:spcPts val="1067"/>
              </a:spcBef>
              <a:buClr>
                <a:srgbClr val="000000"/>
              </a:buClr>
            </a:pPr>
            <a:r>
              <a:rPr lang="en" sz="2800" kern="0" dirty="0">
                <a:solidFill>
                  <a:srgbClr val="12284C"/>
                </a:solidFill>
                <a:latin typeface="Open Sans Light"/>
                <a:ea typeface="Open Sans Light"/>
                <a:cs typeface="Open Sans Light"/>
                <a:sym typeface="Open Sans Light"/>
              </a:rPr>
              <a:t>The team will oversee accreditation and school/system design.</a:t>
            </a:r>
            <a:endParaRPr sz="2800" kern="0" dirty="0">
              <a:solidFill>
                <a:srgbClr val="12284C"/>
              </a:solidFill>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27"/>
          <p:cNvSpPr txBox="1">
            <a:spLocks noGrp="1"/>
          </p:cNvSpPr>
          <p:nvPr>
            <p:ph idx="1"/>
          </p:nvPr>
        </p:nvSpPr>
        <p:spPr>
          <a:xfrm>
            <a:off x="768626" y="1731480"/>
            <a:ext cx="10515600" cy="4532890"/>
          </a:xfrm>
          <a:prstGeom prst="rect">
            <a:avLst/>
          </a:prstGeom>
        </p:spPr>
        <p:txBody>
          <a:bodyPr spcFirstLastPara="1" wrap="square" lIns="91433" tIns="45700" rIns="91433" bIns="45700" anchor="t" anchorCtr="0">
            <a:noAutofit/>
          </a:bodyPr>
          <a:lstStyle/>
          <a:p>
            <a:pPr marL="0" indent="0">
              <a:buNone/>
            </a:pPr>
            <a:r>
              <a:rPr lang="en" sz="2400" dirty="0"/>
              <a:t>Team members in alphabetical order….</a:t>
            </a:r>
            <a:endParaRPr sz="2400" dirty="0"/>
          </a:p>
          <a:p>
            <a:pPr marL="0" indent="0">
              <a:buNone/>
            </a:pPr>
            <a:r>
              <a:rPr lang="en" sz="2400" dirty="0"/>
              <a:t>Jay Scott</a:t>
            </a:r>
            <a:endParaRPr sz="2400" dirty="0"/>
          </a:p>
          <a:p>
            <a:pPr marL="0" indent="0">
              <a:buNone/>
            </a:pPr>
            <a:r>
              <a:rPr lang="en" sz="2400" dirty="0"/>
              <a:t>Jeannette Nobo</a:t>
            </a:r>
            <a:endParaRPr sz="2400" dirty="0"/>
          </a:p>
          <a:p>
            <a:pPr marL="0" indent="0">
              <a:buNone/>
            </a:pPr>
            <a:r>
              <a:rPr lang="en" sz="2400" dirty="0"/>
              <a:t>John Girodat</a:t>
            </a:r>
            <a:endParaRPr sz="2400" dirty="0"/>
          </a:p>
          <a:p>
            <a:pPr marL="0" indent="0">
              <a:buNone/>
            </a:pPr>
            <a:r>
              <a:rPr lang="en" sz="2400" dirty="0"/>
              <a:t>Myron Melton</a:t>
            </a:r>
            <a:endParaRPr sz="2400" dirty="0"/>
          </a:p>
          <a:p>
            <a:pPr marL="0" indent="0">
              <a:buNone/>
            </a:pPr>
            <a:r>
              <a:rPr lang="en" sz="2400" dirty="0"/>
              <a:t>Pat Bone providing AA support for now</a:t>
            </a:r>
            <a:endParaRPr sz="2400" dirty="0"/>
          </a:p>
          <a:p>
            <a:pPr marL="0" indent="0">
              <a:buNone/>
            </a:pPr>
            <a:r>
              <a:rPr lang="en" sz="2400" dirty="0"/>
              <a:t>Sarah Perryman</a:t>
            </a:r>
            <a:endParaRPr sz="2400" dirty="0"/>
          </a:p>
          <a:p>
            <a:pPr marL="0" indent="0">
              <a:buNone/>
            </a:pPr>
            <a:r>
              <a:rPr lang="en" sz="2400" dirty="0"/>
              <a:t>Tammy Mitchell</a:t>
            </a:r>
            <a:endParaRPr sz="2400" dirty="0"/>
          </a:p>
          <a:p>
            <a:pPr marL="0" indent="0">
              <a:buNone/>
            </a:pPr>
            <a:r>
              <a:rPr lang="en" sz="2400" dirty="0"/>
              <a:t>1 unfilled position </a:t>
            </a:r>
            <a:endParaRPr sz="2400" dirty="0"/>
          </a:p>
          <a:p>
            <a:pPr marL="0" indent="0">
              <a:buNone/>
            </a:pPr>
            <a:endParaRPr sz="2400" dirty="0"/>
          </a:p>
          <a:p>
            <a:pPr marL="0" indent="0">
              <a:buNone/>
            </a:pPr>
            <a:endParaRPr sz="2400" dirty="0"/>
          </a:p>
          <a:p>
            <a:pPr marL="0" indent="0">
              <a:buNone/>
            </a:pPr>
            <a:endParaRPr sz="2400" dirty="0"/>
          </a:p>
        </p:txBody>
      </p:sp>
      <p:sp>
        <p:nvSpPr>
          <p:cNvPr id="165" name="Google Shape;165;p27"/>
          <p:cNvSpPr txBox="1">
            <a:spLocks noGrp="1"/>
          </p:cNvSpPr>
          <p:nvPr>
            <p:ph type="title"/>
          </p:nvPr>
        </p:nvSpPr>
        <p:spPr>
          <a:prstGeom prst="rect">
            <a:avLst/>
          </a:prstGeom>
        </p:spPr>
        <p:txBody>
          <a:bodyPr spcFirstLastPara="1" wrap="square" lIns="91433" tIns="45700" rIns="91433" bIns="45700" anchor="ctr" anchorCtr="0">
            <a:noAutofit/>
          </a:bodyPr>
          <a:lstStyle/>
          <a:p>
            <a:r>
              <a:rPr lang="en"/>
              <a:t>Who?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839788" y="457200"/>
            <a:ext cx="3932237" cy="675861"/>
          </a:xfrm>
        </p:spPr>
        <p:txBody>
          <a:bodyPr>
            <a:noAutofit/>
          </a:bodyPr>
          <a:lstStyle/>
          <a:p>
            <a:r>
              <a:rPr lang="en-US" sz="4400" dirty="0"/>
              <a:t>When?  Now!</a:t>
            </a:r>
          </a:p>
        </p:txBody>
      </p:sp>
      <p:pic>
        <p:nvPicPr>
          <p:cNvPr id="172" name="Google Shape;172;p28"/>
          <p:cNvPicPr preferRelativeResize="0"/>
          <p:nvPr/>
        </p:nvPicPr>
        <p:blipFill>
          <a:blip r:embed="rId3">
            <a:alphaModFix/>
          </a:blip>
          <a:stretch>
            <a:fillRect/>
          </a:stretch>
        </p:blipFill>
        <p:spPr>
          <a:xfrm>
            <a:off x="3301633" y="1242659"/>
            <a:ext cx="8692528" cy="4760875"/>
          </a:xfrm>
          <a:prstGeom prst="rect">
            <a:avLst/>
          </a:prstGeom>
          <a:noFill/>
          <a:ln>
            <a:noFill/>
          </a:ln>
        </p:spPr>
      </p:pic>
      <p:sp>
        <p:nvSpPr>
          <p:cNvPr id="173" name="Google Shape;173;p28"/>
          <p:cNvSpPr txBox="1"/>
          <p:nvPr/>
        </p:nvSpPr>
        <p:spPr>
          <a:xfrm>
            <a:off x="266433" y="1943934"/>
            <a:ext cx="2457200" cy="820825"/>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867" kern="0" dirty="0">
                <a:solidFill>
                  <a:srgbClr val="000000"/>
                </a:solidFill>
                <a:latin typeface="Open Sans Light"/>
                <a:ea typeface="Open Sans Light"/>
                <a:cs typeface="Open Sans Light"/>
                <a:sym typeface="Open Sans Light"/>
              </a:rPr>
              <a:t>Spring 2022 Transition Plan</a:t>
            </a:r>
            <a:endParaRPr sz="1867" kern="0" dirty="0">
              <a:solidFill>
                <a:srgbClr val="000000"/>
              </a:solidFill>
              <a:latin typeface="Open Sans Light"/>
              <a:ea typeface="Open Sans Light"/>
              <a:cs typeface="Open Sans Light"/>
              <a:sym typeface="Open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9"/>
          <p:cNvSpPr txBox="1">
            <a:spLocks noGrp="1"/>
          </p:cNvSpPr>
          <p:nvPr>
            <p:ph idx="1"/>
          </p:nvPr>
        </p:nvSpPr>
        <p:spPr>
          <a:prstGeom prst="rect">
            <a:avLst/>
          </a:prstGeom>
        </p:spPr>
        <p:txBody>
          <a:bodyPr spcFirstLastPara="1" wrap="square" lIns="91433" tIns="45700" rIns="91433" bIns="45700" anchor="t" anchorCtr="0">
            <a:noAutofit/>
          </a:bodyPr>
          <a:lstStyle/>
          <a:p>
            <a:r>
              <a:rPr lang="en" dirty="0"/>
              <a:t>Team retreat next Wednesday, February 9</a:t>
            </a:r>
            <a:endParaRPr dirty="0"/>
          </a:p>
          <a:p>
            <a:pPr>
              <a:spcBef>
                <a:spcPts val="0"/>
              </a:spcBef>
            </a:pPr>
            <a:r>
              <a:rPr lang="en" dirty="0"/>
              <a:t>Decide on a team name</a:t>
            </a:r>
            <a:endParaRPr dirty="0"/>
          </a:p>
          <a:p>
            <a:pPr>
              <a:spcBef>
                <a:spcPts val="0"/>
              </a:spcBef>
            </a:pPr>
            <a:r>
              <a:rPr lang="en" dirty="0"/>
              <a:t>Continue regional training pilot</a:t>
            </a:r>
            <a:endParaRPr dirty="0"/>
          </a:p>
          <a:p>
            <a:pPr>
              <a:spcBef>
                <a:spcPts val="0"/>
              </a:spcBef>
            </a:pPr>
            <a:r>
              <a:rPr lang="en" dirty="0"/>
              <a:t>Continue to support systems who are coming before the ARC this spring</a:t>
            </a:r>
            <a:endParaRPr dirty="0"/>
          </a:p>
          <a:p>
            <a:pPr>
              <a:spcBef>
                <a:spcPts val="0"/>
              </a:spcBef>
            </a:pPr>
            <a:r>
              <a:rPr lang="en" dirty="0"/>
              <a:t>Goal setting and action planning for future work</a:t>
            </a:r>
            <a:endParaRPr dirty="0"/>
          </a:p>
        </p:txBody>
      </p:sp>
      <p:sp>
        <p:nvSpPr>
          <p:cNvPr id="178" name="Google Shape;178;p29"/>
          <p:cNvSpPr txBox="1">
            <a:spLocks noGrp="1"/>
          </p:cNvSpPr>
          <p:nvPr>
            <p:ph type="title"/>
          </p:nvPr>
        </p:nvSpPr>
        <p:spPr>
          <a:prstGeom prst="rect">
            <a:avLst/>
          </a:prstGeom>
        </p:spPr>
        <p:txBody>
          <a:bodyPr spcFirstLastPara="1" wrap="square" lIns="91433" tIns="45700" rIns="91433" bIns="45700" anchor="ctr" anchorCtr="0">
            <a:noAutofit/>
          </a:bodyPr>
          <a:lstStyle/>
          <a:p>
            <a:r>
              <a:rPr lang="en" dirty="0"/>
              <a:t>What’s Next?</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p:nvPr/>
        </p:nvSpPr>
        <p:spPr>
          <a:xfrm>
            <a:off x="570200" y="2008233"/>
            <a:ext cx="11051600" cy="2400810"/>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4667" kern="0" dirty="0">
                <a:solidFill>
                  <a:srgbClr val="000000"/>
                </a:solidFill>
                <a:latin typeface="Open Sans Light"/>
                <a:ea typeface="Open Sans Light"/>
                <a:cs typeface="Open Sans Light"/>
                <a:sym typeface="Open Sans Light"/>
              </a:rPr>
              <a:t>You may have questions.  We may or may not have answers.</a:t>
            </a:r>
            <a:endParaRPr sz="4667" kern="0" dirty="0">
              <a:solidFill>
                <a:srgbClr val="000000"/>
              </a:solidFill>
              <a:latin typeface="Open Sans Light"/>
              <a:ea typeface="Open Sans Light"/>
              <a:cs typeface="Open Sans Light"/>
              <a:sym typeface="Open Sans Light"/>
            </a:endParaRPr>
          </a:p>
          <a:p>
            <a:pPr algn="ctr" defTabSz="1219170">
              <a:buClr>
                <a:srgbClr val="000000"/>
              </a:buClr>
            </a:pPr>
            <a:r>
              <a:rPr lang="en" sz="4667" kern="0" dirty="0">
                <a:solidFill>
                  <a:srgbClr val="000000"/>
                </a:solidFill>
                <a:latin typeface="Open Sans Light"/>
                <a:ea typeface="Open Sans Light"/>
                <a:cs typeface="Open Sans Light"/>
                <a:sym typeface="Open Sans Light"/>
              </a:rPr>
              <a:t>Feel free to ask us!</a:t>
            </a:r>
            <a:endParaRPr sz="4667" kern="0" dirty="0">
              <a:solidFill>
                <a:srgbClr val="000000"/>
              </a:solidFill>
              <a:latin typeface="Open Sans Light"/>
              <a:ea typeface="Open Sans Light"/>
              <a:cs typeface="Open Sans Light"/>
              <a:sym typeface="Open Sans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706E8B-48FA-4E15-ABC0-B9D25F4660F6}"/>
              </a:ext>
            </a:extLst>
          </p:cNvPr>
          <p:cNvSpPr>
            <a:spLocks noGrp="1"/>
          </p:cNvSpPr>
          <p:nvPr>
            <p:ph type="title"/>
          </p:nvPr>
        </p:nvSpPr>
        <p:spPr/>
        <p:txBody>
          <a:bodyPr/>
          <a:lstStyle/>
          <a:p>
            <a:r>
              <a:rPr lang="en-US" dirty="0"/>
              <a:t>Accreditation Definitions</a:t>
            </a:r>
            <a:endParaRPr lang="en-US" b="1" dirty="0">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919554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59C44-B630-4422-BF57-3CC4AC7B91C8}"/>
              </a:ext>
            </a:extLst>
          </p:cNvPr>
          <p:cNvSpPr>
            <a:spLocks noGrp="1"/>
          </p:cNvSpPr>
          <p:nvPr>
            <p:ph idx="1"/>
          </p:nvPr>
        </p:nvSpPr>
        <p:spPr/>
        <p:txBody>
          <a:bodyPr>
            <a:normAutofit/>
          </a:bodyPr>
          <a:lstStyle/>
          <a:p>
            <a:pPr marL="0" indent="0">
              <a:buNone/>
            </a:pPr>
            <a:r>
              <a:rPr lang="en-US" sz="3200" b="1" dirty="0">
                <a:latin typeface="Open Sans Light" panose="020B0306030504020204" pitchFamily="34" charset="0"/>
                <a:ea typeface="Open Sans Light" panose="020B0306030504020204" pitchFamily="34" charset="0"/>
                <a:cs typeface="Open Sans Light" panose="020B0306030504020204" pitchFamily="34" charset="0"/>
              </a:rPr>
              <a:t>“Accredited” </a:t>
            </a:r>
            <a:r>
              <a:rPr lang="en-US" sz="3200" dirty="0">
                <a:latin typeface="Open Sans Light" panose="020B0306030504020204" pitchFamily="34" charset="0"/>
                <a:ea typeface="Open Sans Light" panose="020B0306030504020204" pitchFamily="34" charset="0"/>
                <a:cs typeface="Open Sans Light" panose="020B0306030504020204" pitchFamily="34" charset="0"/>
              </a:rPr>
              <a:t>means the system is in good standing (compliance) with the State Board, and that they have provided conclusive evidence of growth in student performance. In addition, the system has provided conclusive evidence of an intentional, quality growth process.  </a:t>
            </a:r>
          </a:p>
        </p:txBody>
      </p:sp>
      <p:sp>
        <p:nvSpPr>
          <p:cNvPr id="2" name="Title 1">
            <a:extLst>
              <a:ext uri="{FF2B5EF4-FFF2-40B4-BE49-F238E27FC236}">
                <a16:creationId xmlns:a16="http://schemas.microsoft.com/office/drawing/2014/main" id="{86C8EA01-251D-4102-AF78-38CDF9170312}"/>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Accreditation Definitions</a:t>
            </a:r>
          </a:p>
        </p:txBody>
      </p:sp>
    </p:spTree>
    <p:extLst>
      <p:ext uri="{BB962C8B-B14F-4D97-AF65-F5344CB8AC3E}">
        <p14:creationId xmlns:p14="http://schemas.microsoft.com/office/powerpoint/2010/main" val="659600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59C44-B630-4422-BF57-3CC4AC7B91C8}"/>
              </a:ext>
            </a:extLst>
          </p:cNvPr>
          <p:cNvSpPr>
            <a:spLocks noGrp="1"/>
          </p:cNvSpPr>
          <p:nvPr>
            <p:ph idx="1"/>
          </p:nvPr>
        </p:nvSpPr>
        <p:spPr/>
        <p:txBody>
          <a:bodyPr>
            <a:normAutofit/>
          </a:bodyPr>
          <a:lstStyle/>
          <a:p>
            <a:pPr marL="0" indent="0">
              <a:buNone/>
            </a:pPr>
            <a:r>
              <a:rPr lang="en-US" sz="3200" b="1" dirty="0">
                <a:latin typeface="Open Sans Light" panose="020B0306030504020204" pitchFamily="34" charset="0"/>
                <a:ea typeface="Open Sans Light" panose="020B0306030504020204" pitchFamily="34" charset="0"/>
                <a:cs typeface="Open Sans Light" panose="020B0306030504020204" pitchFamily="34" charset="0"/>
              </a:rPr>
              <a:t>“Conditionally Accredited” </a:t>
            </a:r>
            <a:r>
              <a:rPr lang="en-US" sz="3200" dirty="0">
                <a:latin typeface="Open Sans Light" panose="020B0306030504020204" pitchFamily="34" charset="0"/>
                <a:ea typeface="Open Sans Light" panose="020B0306030504020204" pitchFamily="34" charset="0"/>
                <a:cs typeface="Open Sans Light" panose="020B0306030504020204" pitchFamily="34" charset="0"/>
              </a:rPr>
              <a:t>means the system is in good standing (compliance) with the State Board, and either the system did not provide conclusive evidence of growth in student performance or was not able to provide conclusive evidence of an intentional, quality growth process.</a:t>
            </a:r>
          </a:p>
        </p:txBody>
      </p:sp>
      <p:sp>
        <p:nvSpPr>
          <p:cNvPr id="2" name="Title 1">
            <a:extLst>
              <a:ext uri="{FF2B5EF4-FFF2-40B4-BE49-F238E27FC236}">
                <a16:creationId xmlns:a16="http://schemas.microsoft.com/office/drawing/2014/main" id="{86C8EA01-251D-4102-AF78-38CDF9170312}"/>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Accreditation Definitions</a:t>
            </a:r>
            <a:endParaRPr lang="en-US" dirty="0"/>
          </a:p>
        </p:txBody>
      </p:sp>
    </p:spTree>
    <p:extLst>
      <p:ext uri="{BB962C8B-B14F-4D97-AF65-F5344CB8AC3E}">
        <p14:creationId xmlns:p14="http://schemas.microsoft.com/office/powerpoint/2010/main" val="2194422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59C44-B630-4422-BF57-3CC4AC7B91C8}"/>
              </a:ext>
            </a:extLst>
          </p:cNvPr>
          <p:cNvSpPr>
            <a:spLocks noGrp="1"/>
          </p:cNvSpPr>
          <p:nvPr>
            <p:ph idx="1"/>
          </p:nvPr>
        </p:nvSpPr>
        <p:spPr/>
        <p:txBody>
          <a:bodyPr/>
          <a:lstStyle/>
          <a:p>
            <a:pPr marL="0" indent="0">
              <a:buNone/>
            </a:pPr>
            <a:r>
              <a:rPr lang="en-US" sz="3200" b="1" dirty="0">
                <a:latin typeface="Open Sans Light" panose="020B0306030504020204" pitchFamily="34" charset="0"/>
                <a:ea typeface="Open Sans Light" panose="020B0306030504020204" pitchFamily="34" charset="0"/>
                <a:cs typeface="Open Sans Light" panose="020B0306030504020204" pitchFamily="34" charset="0"/>
              </a:rPr>
              <a:t>“Not Accredited” </a:t>
            </a:r>
            <a:r>
              <a:rPr lang="en-US" sz="3200" dirty="0">
                <a:latin typeface="Open Sans Light" panose="020B0306030504020204" pitchFamily="34" charset="0"/>
                <a:ea typeface="Open Sans Light" panose="020B0306030504020204" pitchFamily="34" charset="0"/>
                <a:cs typeface="Open Sans Light" panose="020B0306030504020204" pitchFamily="34" charset="0"/>
              </a:rPr>
              <a:t>means one of two things:</a:t>
            </a:r>
          </a:p>
          <a:p>
            <a:pPr marL="514350" indent="-514350" fontAlgn="base">
              <a:buFont typeface="+mj-lt"/>
              <a:buAutoNum type="arabicPeriod"/>
            </a:pPr>
            <a:r>
              <a:rPr lang="en-US" sz="3200" dirty="0">
                <a:latin typeface="Open Sans Light" panose="020B0306030504020204" pitchFamily="34" charset="0"/>
                <a:ea typeface="Open Sans Light" panose="020B0306030504020204" pitchFamily="34" charset="0"/>
                <a:cs typeface="Open Sans Light" panose="020B0306030504020204" pitchFamily="34" charset="0"/>
              </a:rPr>
              <a:t>The system is not in good standing (compliance) with the State Board; or</a:t>
            </a:r>
          </a:p>
          <a:p>
            <a:pPr marL="514350" indent="-514350" fontAlgn="base">
              <a:buFont typeface="+mj-lt"/>
              <a:buAutoNum type="arabicPeriod"/>
            </a:pPr>
            <a:r>
              <a:rPr lang="en-US" sz="3200" dirty="0">
                <a:latin typeface="Open Sans Light" panose="020B0306030504020204" pitchFamily="34" charset="0"/>
                <a:ea typeface="Open Sans Light" panose="020B0306030504020204" pitchFamily="34" charset="0"/>
                <a:cs typeface="Open Sans Light" panose="020B0306030504020204" pitchFamily="34" charset="0"/>
              </a:rPr>
              <a:t>The system did not provide conclusive evidence of growth in student performance, and the system was not able to provide conclusive evidence of an intentional, quality growth process.  </a:t>
            </a:r>
          </a:p>
          <a:p>
            <a:pPr marL="0" indent="0">
              <a:buNone/>
            </a:pPr>
            <a:endParaRPr lang="en-US" dirty="0"/>
          </a:p>
        </p:txBody>
      </p:sp>
      <p:sp>
        <p:nvSpPr>
          <p:cNvPr id="2" name="Title 1">
            <a:extLst>
              <a:ext uri="{FF2B5EF4-FFF2-40B4-BE49-F238E27FC236}">
                <a16:creationId xmlns:a16="http://schemas.microsoft.com/office/drawing/2014/main" id="{86C8EA01-251D-4102-AF78-38CDF9170312}"/>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Accreditation Definitions</a:t>
            </a:r>
            <a:endParaRPr lang="en-US" dirty="0"/>
          </a:p>
        </p:txBody>
      </p:sp>
    </p:spTree>
    <p:extLst>
      <p:ext uri="{BB962C8B-B14F-4D97-AF65-F5344CB8AC3E}">
        <p14:creationId xmlns:p14="http://schemas.microsoft.com/office/powerpoint/2010/main" val="396986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1C885EA-B30B-45C0-B65D-119F01C87B4A}"/>
              </a:ext>
            </a:extLst>
          </p:cNvPr>
          <p:cNvSpPr>
            <a:spLocks noGrp="1"/>
          </p:cNvSpPr>
          <p:nvPr>
            <p:ph type="subTitle" idx="1"/>
          </p:nvPr>
        </p:nvSpPr>
        <p:spPr/>
        <p:txBody>
          <a:bodyPr>
            <a:normAutofit lnSpcReduction="10000"/>
          </a:bodyPr>
          <a:lstStyle/>
          <a:p>
            <a:r>
              <a:rPr lang="en-US" sz="4800" dirty="0">
                <a:latin typeface="Open Sans Semibold" panose="020B0706030804020204" pitchFamily="34" charset="0"/>
                <a:ea typeface="Open Sans Semibold" panose="020B0706030804020204" pitchFamily="34" charset="0"/>
                <a:cs typeface="Open Sans Semibold" panose="020B0706030804020204" pitchFamily="34" charset="0"/>
              </a:rPr>
              <a:t>February 8, 2022</a:t>
            </a:r>
            <a:br>
              <a:rPr lang="en-US" dirty="0"/>
            </a:br>
            <a:endParaRPr lang="en-US" dirty="0"/>
          </a:p>
        </p:txBody>
      </p:sp>
      <p:sp>
        <p:nvSpPr>
          <p:cNvPr id="2" name="Title 1">
            <a:extLst>
              <a:ext uri="{FF2B5EF4-FFF2-40B4-BE49-F238E27FC236}">
                <a16:creationId xmlns:a16="http://schemas.microsoft.com/office/drawing/2014/main" id="{94066782-3D96-4977-8B8C-C6CAF62862B6}"/>
              </a:ext>
            </a:extLst>
          </p:cNvPr>
          <p:cNvSpPr>
            <a:spLocks noGrp="1"/>
          </p:cNvSpPr>
          <p:nvPr>
            <p:ph type="title"/>
          </p:nvPr>
        </p:nvSpPr>
        <p:spPr/>
        <p:txBody>
          <a:bodyPr>
            <a:normAutofit/>
          </a:bodyPr>
          <a:lstStyle/>
          <a:p>
            <a:r>
              <a:rPr lang="en-US" sz="4800" b="1" dirty="0">
                <a:latin typeface="+mj-lt"/>
                <a:ea typeface="Open Sans Semibold" panose="020B0706030804020204" pitchFamily="34" charset="0"/>
                <a:cs typeface="Open Sans Semibold" panose="020B0706030804020204" pitchFamily="34" charset="0"/>
              </a:rPr>
              <a:t>Kansas Education System Accreditation (KESA) Update</a:t>
            </a:r>
            <a:endParaRPr lang="en-US" sz="4800" b="1" dirty="0">
              <a:latin typeface="+mj-lt"/>
            </a:endParaRPr>
          </a:p>
        </p:txBody>
      </p:sp>
    </p:spTree>
    <p:extLst>
      <p:ext uri="{BB962C8B-B14F-4D97-AF65-F5344CB8AC3E}">
        <p14:creationId xmlns:p14="http://schemas.microsoft.com/office/powerpoint/2010/main" val="2447903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0B78F10-99A0-4D96-96F9-33DFF4C26925}"/>
              </a:ext>
            </a:extLst>
          </p:cNvPr>
          <p:cNvSpPr>
            <a:spLocks noGrp="1"/>
          </p:cNvSpPr>
          <p:nvPr>
            <p:ph sz="half" idx="1"/>
          </p:nvPr>
        </p:nvSpPr>
        <p:spPr/>
        <p:txBody>
          <a:bodyPr/>
          <a:lstStyle/>
          <a:p>
            <a:r>
              <a:rPr lang="en-US" strike="sngStrike" dirty="0"/>
              <a:t>Tuesday, October 12, 2021</a:t>
            </a:r>
          </a:p>
          <a:p>
            <a:r>
              <a:rPr lang="en-US" strike="sngStrike" dirty="0"/>
              <a:t>Tuesday, November 9, 2021</a:t>
            </a:r>
          </a:p>
          <a:p>
            <a:r>
              <a:rPr lang="en-US" strike="sngStrike" dirty="0"/>
              <a:t>Tuesday, December 14, 2021</a:t>
            </a:r>
          </a:p>
        </p:txBody>
      </p:sp>
      <p:sp>
        <p:nvSpPr>
          <p:cNvPr id="8" name="Content Placeholder 7">
            <a:extLst>
              <a:ext uri="{FF2B5EF4-FFF2-40B4-BE49-F238E27FC236}">
                <a16:creationId xmlns:a16="http://schemas.microsoft.com/office/drawing/2014/main" id="{DE7DFEB8-65D8-40A1-989C-4AC00B459B33}"/>
              </a:ext>
            </a:extLst>
          </p:cNvPr>
          <p:cNvSpPr>
            <a:spLocks noGrp="1"/>
          </p:cNvSpPr>
          <p:nvPr>
            <p:ph sz="half" idx="2"/>
          </p:nvPr>
        </p:nvSpPr>
        <p:spPr/>
        <p:txBody>
          <a:bodyPr/>
          <a:lstStyle/>
          <a:p>
            <a:r>
              <a:rPr lang="en-US" strike="sngStrike" dirty="0"/>
              <a:t>Tuesday, January 11, 2022</a:t>
            </a:r>
          </a:p>
          <a:p>
            <a:r>
              <a:rPr lang="en-US" strike="sngStrike" dirty="0"/>
              <a:t>Tuesday, February 8, 2022</a:t>
            </a:r>
          </a:p>
          <a:p>
            <a:r>
              <a:rPr lang="en-US" dirty="0"/>
              <a:t>Tuesday, March 8, 2022</a:t>
            </a:r>
          </a:p>
          <a:p>
            <a:r>
              <a:rPr lang="en-US" dirty="0"/>
              <a:t>Tuesday, April 12, 2022</a:t>
            </a:r>
          </a:p>
        </p:txBody>
      </p:sp>
      <p:sp>
        <p:nvSpPr>
          <p:cNvPr id="2" name="Title 1">
            <a:extLst>
              <a:ext uri="{FF2B5EF4-FFF2-40B4-BE49-F238E27FC236}">
                <a16:creationId xmlns:a16="http://schemas.microsoft.com/office/drawing/2014/main" id="{E3FC95AA-B14C-4541-9319-0AE67A9B3A01}"/>
              </a:ext>
            </a:extLst>
          </p:cNvPr>
          <p:cNvSpPr>
            <a:spLocks noGrp="1"/>
          </p:cNvSpPr>
          <p:nvPr>
            <p:ph type="title"/>
          </p:nvPr>
        </p:nvSpPr>
        <p:spPr/>
        <p:txBody>
          <a:bodyPr>
            <a:normAutofit fontScale="90000"/>
          </a:bodyPr>
          <a:lstStyle/>
          <a:p>
            <a:br>
              <a:rPr lang="en-US" strike="sngStrike" dirty="0"/>
            </a:br>
            <a:r>
              <a:rPr lang="en-US" strike="sngStrike" dirty="0">
                <a:latin typeface="Open Sans Semibold" panose="020B0706030804020204" pitchFamily="34" charset="0"/>
                <a:ea typeface="Open Sans Semibold" panose="020B0706030804020204" pitchFamily="34" charset="0"/>
                <a:cs typeface="Open Sans Semibold" panose="020B0706030804020204" pitchFamily="34" charset="0"/>
              </a:rPr>
              <a:t>2021-2022 Monthly KESA Updates</a:t>
            </a:r>
            <a:br>
              <a:rPr lang="en-US" strike="sngStrike" dirty="0"/>
            </a:br>
            <a:endParaRPr lang="en-US" strike="sngStrike" dirty="0"/>
          </a:p>
        </p:txBody>
      </p:sp>
      <p:sp>
        <p:nvSpPr>
          <p:cNvPr id="9" name="TextBox 8">
            <a:extLst>
              <a:ext uri="{FF2B5EF4-FFF2-40B4-BE49-F238E27FC236}">
                <a16:creationId xmlns:a16="http://schemas.microsoft.com/office/drawing/2014/main" id="{C8309E17-ABC2-46AD-9D15-23F9CA72A499}"/>
              </a:ext>
            </a:extLst>
          </p:cNvPr>
          <p:cNvSpPr txBox="1"/>
          <p:nvPr/>
        </p:nvSpPr>
        <p:spPr>
          <a:xfrm>
            <a:off x="838197" y="3914078"/>
            <a:ext cx="11012759"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All KESA monthly updates are done via Zoom and recorded.  They are scheduled from 9:00 – 10:00 a.m. on the dates listed above.</a:t>
            </a:r>
            <a:endPar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Registration:</a:t>
            </a:r>
            <a:r>
              <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https://ksde.zoom.us/meeting/register/tZMpfu6prDgqG9NdArF0ovR2otXJyBq0U_Oe</a:t>
            </a:r>
            <a:endPar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782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2D7F18-F1A5-4C24-A6FA-BA52F2AA0C2F}"/>
              </a:ext>
            </a:extLst>
          </p:cNvPr>
          <p:cNvSpPr>
            <a:spLocks noGrp="1"/>
          </p:cNvSpPr>
          <p:nvPr>
            <p:ph type="title"/>
          </p:nvPr>
        </p:nvSpPr>
        <p:spPr/>
        <p:txBody>
          <a:bodyPr>
            <a:normAutofit fontScale="90000"/>
          </a:bodyPr>
          <a:lstStyle/>
          <a:p>
            <a:r>
              <a:rPr lang="en-US" b="1" dirty="0"/>
              <a:t>Questions?</a:t>
            </a:r>
            <a:br>
              <a:rPr lang="en-US" dirty="0"/>
            </a:br>
            <a:br>
              <a:rPr lang="en-US" dirty="0"/>
            </a:br>
            <a:r>
              <a:rPr lang="en-US" dirty="0"/>
              <a:t>					</a:t>
            </a:r>
          </a:p>
        </p:txBody>
      </p:sp>
    </p:spTree>
    <p:extLst>
      <p:ext uri="{BB962C8B-B14F-4D97-AF65-F5344CB8AC3E}">
        <p14:creationId xmlns:p14="http://schemas.microsoft.com/office/powerpoint/2010/main" val="3166345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2D7F18-F1A5-4C24-A6FA-BA52F2AA0C2F}"/>
              </a:ext>
            </a:extLst>
          </p:cNvPr>
          <p:cNvSpPr>
            <a:spLocks noGrp="1"/>
          </p:cNvSpPr>
          <p:nvPr>
            <p:ph type="title"/>
          </p:nvPr>
        </p:nvSpPr>
        <p:spPr/>
        <p:txBody>
          <a:bodyPr>
            <a:normAutofit fontScale="90000"/>
          </a:bodyPr>
          <a:lstStyle/>
          <a:p>
            <a:r>
              <a:rPr lang="en-US" sz="7200" dirty="0"/>
              <a:t>Thank You!</a:t>
            </a:r>
            <a:br>
              <a:rPr lang="en-US" sz="7200" dirty="0"/>
            </a:br>
            <a:br>
              <a:rPr lang="en-US" dirty="0"/>
            </a:br>
            <a:r>
              <a:rPr lang="en-US" dirty="0"/>
              <a:t>					</a:t>
            </a:r>
          </a:p>
        </p:txBody>
      </p:sp>
    </p:spTree>
    <p:extLst>
      <p:ext uri="{BB962C8B-B14F-4D97-AF65-F5344CB8AC3E}">
        <p14:creationId xmlns:p14="http://schemas.microsoft.com/office/powerpoint/2010/main" val="1490064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4FAAC-1903-48D0-9DE6-1205949587AB}"/>
              </a:ext>
            </a:extLst>
          </p:cNvPr>
          <p:cNvSpPr>
            <a:spLocks noGrp="1"/>
          </p:cNvSpPr>
          <p:nvPr>
            <p:ph sz="quarter" idx="13"/>
          </p:nvPr>
        </p:nvSpPr>
        <p:spPr>
          <a:xfrm>
            <a:off x="822652" y="1828156"/>
            <a:ext cx="4592495" cy="2354046"/>
          </a:xfrm>
        </p:spPr>
        <p:txBody>
          <a:bodyPr>
            <a:normAutofit/>
          </a:bodyPr>
          <a:lstStyle/>
          <a:p>
            <a:pPr lvl="1"/>
            <a:r>
              <a:rPr lang="en-US" sz="1600" b="1" u="sng" dirty="0"/>
              <a:t>Dr. Mischel D. Miller</a:t>
            </a:r>
            <a:br>
              <a:rPr lang="en-US" sz="1600" u="sng" dirty="0"/>
            </a:br>
            <a:r>
              <a:rPr lang="en-US" sz="1600" dirty="0"/>
              <a:t>Director</a:t>
            </a:r>
            <a:br>
              <a:rPr lang="en-US" sz="1600" dirty="0"/>
            </a:br>
            <a:r>
              <a:rPr lang="en-US" sz="1600" dirty="0"/>
              <a:t>Teacher Licensure and Accreditation</a:t>
            </a:r>
            <a:br>
              <a:rPr lang="en-US" sz="1600" dirty="0"/>
            </a:br>
            <a:r>
              <a:rPr lang="en-US" sz="1600" dirty="0"/>
              <a:t>(785) 296-8010</a:t>
            </a:r>
            <a:br>
              <a:rPr lang="en-US" sz="1600" dirty="0"/>
            </a:br>
            <a:r>
              <a:rPr lang="en-US" sz="1600" dirty="0">
                <a:hlinkClick r:id="rId3"/>
              </a:rPr>
              <a:t>mmiller@ksde.org</a:t>
            </a:r>
            <a:endParaRPr lang="en-US" sz="1600" dirty="0"/>
          </a:p>
        </p:txBody>
      </p:sp>
      <p:sp>
        <p:nvSpPr>
          <p:cNvPr id="4" name="Content Placeholder 3">
            <a:extLst>
              <a:ext uri="{FF2B5EF4-FFF2-40B4-BE49-F238E27FC236}">
                <a16:creationId xmlns:a16="http://schemas.microsoft.com/office/drawing/2014/main" id="{CA18BD7E-20A3-4353-8DDD-00177AB79E21}"/>
              </a:ext>
            </a:extLst>
          </p:cNvPr>
          <p:cNvSpPr>
            <a:spLocks noGrp="1"/>
          </p:cNvSpPr>
          <p:nvPr>
            <p:ph sz="quarter" idx="14"/>
          </p:nvPr>
        </p:nvSpPr>
        <p:spPr>
          <a:xfrm>
            <a:off x="6940891" y="1906801"/>
            <a:ext cx="4592495" cy="2354046"/>
          </a:xfrm>
        </p:spPr>
        <p:txBody>
          <a:bodyPr/>
          <a:lstStyle/>
          <a:p>
            <a:pPr lvl="1">
              <a:lnSpc>
                <a:spcPct val="100000"/>
              </a:lnSpc>
              <a:spcBef>
                <a:spcPts val="0"/>
              </a:spcBef>
            </a:pPr>
            <a:r>
              <a:rPr lang="en-US" sz="1600" b="1" u="sng" dirty="0"/>
              <a:t>Jeannette Nobo</a:t>
            </a:r>
          </a:p>
          <a:p>
            <a:pPr lvl="1">
              <a:lnSpc>
                <a:spcPct val="100000"/>
              </a:lnSpc>
              <a:spcBef>
                <a:spcPts val="0"/>
              </a:spcBef>
            </a:pPr>
            <a:r>
              <a:rPr lang="en-US" sz="1600" dirty="0"/>
              <a:t>Assistant Director-  KESA</a:t>
            </a:r>
            <a:br>
              <a:rPr lang="en-US" sz="1600" dirty="0"/>
            </a:br>
            <a:r>
              <a:rPr lang="en-US" sz="1600" dirty="0"/>
              <a:t>Teacher Licensure and Accreditation</a:t>
            </a:r>
            <a:br>
              <a:rPr lang="en-US" sz="1600" dirty="0"/>
            </a:br>
            <a:r>
              <a:rPr lang="en-US" sz="1600" dirty="0"/>
              <a:t>(785) 296-4948</a:t>
            </a:r>
            <a:br>
              <a:rPr lang="en-US" sz="1600" dirty="0"/>
            </a:br>
            <a:r>
              <a:rPr lang="en-US" sz="1600" dirty="0">
                <a:hlinkClick r:id="rId4"/>
              </a:rPr>
              <a:t>jnobo@ksde.org</a:t>
            </a:r>
            <a:endParaRPr lang="en-US" sz="1600" dirty="0"/>
          </a:p>
          <a:p>
            <a:endParaRPr lang="en-US" dirty="0"/>
          </a:p>
        </p:txBody>
      </p:sp>
      <p:sp>
        <p:nvSpPr>
          <p:cNvPr id="2" name="TextBox 1">
            <a:extLst>
              <a:ext uri="{FF2B5EF4-FFF2-40B4-BE49-F238E27FC236}">
                <a16:creationId xmlns:a16="http://schemas.microsoft.com/office/drawing/2014/main" id="{D75CF93F-129E-4EE9-9268-DE15001CD68B}"/>
              </a:ext>
            </a:extLst>
          </p:cNvPr>
          <p:cNvSpPr txBox="1"/>
          <p:nvPr/>
        </p:nvSpPr>
        <p:spPr>
          <a:xfrm flipH="1">
            <a:off x="658614" y="3902946"/>
            <a:ext cx="3951517"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Myron Melton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KESA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Teacher Licensure and Accreditation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(785) 296-8110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hlinkClick r:id="rId5"/>
              </a:rPr>
              <a:t>mmelton@ksde.org</a:t>
            </a:r>
            <a:endPar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FEC3C4C-F203-4A23-97EC-3F822FD813BC}"/>
              </a:ext>
            </a:extLst>
          </p:cNvPr>
          <p:cNvSpPr txBox="1"/>
          <p:nvPr/>
        </p:nvSpPr>
        <p:spPr>
          <a:xfrm>
            <a:off x="8205122" y="3852821"/>
            <a:ext cx="4310743"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Ed </a:t>
            </a:r>
            <a:r>
              <a:rPr kumimoji="0" lang="en-US" sz="1600" b="1" i="0" u="sng" strike="noStrike" kern="1200" cap="none" spc="0" normalizeH="0" baseline="0" noProof="0" dirty="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Kalas</a:t>
            </a: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Education Program consultant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Professional Learning and Mentoring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Teacher Licensure and Accreditation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(785) 296-2198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hlinkClick r:id="rId6"/>
              </a:rPr>
              <a:t>ekalas@ksde.org</a:t>
            </a:r>
            <a:endPar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2BAD7CF-3FED-4421-8BBC-2B38F4F3BFEC}"/>
              </a:ext>
            </a:extLst>
          </p:cNvPr>
          <p:cNvSpPr txBox="1"/>
          <p:nvPr/>
        </p:nvSpPr>
        <p:spPr>
          <a:xfrm>
            <a:off x="4434837" y="3852821"/>
            <a:ext cx="395151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John Girodat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Education</a:t>
            </a:r>
            <a:r>
              <a:rPr kumimoji="0" lang="en-US" sz="1600" b="1"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Program Consultant - KESA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Teacher Licensure and Accreditation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(785) 368-7356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hlinkClick r:id="rId7"/>
              </a:rPr>
              <a:t>jgirodat@ksde.org</a:t>
            </a:r>
            <a:endParaRPr kumimoji="0" lang="en-US" sz="16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364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2BE049-7435-441A-AD20-16C48FACA7E4}"/>
              </a:ext>
            </a:extLst>
          </p:cNvPr>
          <p:cNvSpPr>
            <a:spLocks noGrp="1"/>
          </p:cNvSpPr>
          <p:nvPr>
            <p:ph idx="1"/>
          </p:nvPr>
        </p:nvSpPr>
        <p:spPr/>
        <p:txBody>
          <a:bodyPr>
            <a:normAutofit/>
          </a:bodyPr>
          <a:lstStyle/>
          <a:p>
            <a:pPr lvl="2"/>
            <a:endParaRPr lang="en-US" dirty="0"/>
          </a:p>
          <a:p>
            <a:r>
              <a:rPr lang="en-US" sz="3200" dirty="0">
                <a:latin typeface="Open Sans Light" panose="020B0306030504020204" pitchFamily="34" charset="0"/>
                <a:ea typeface="Open Sans Light" panose="020B0306030504020204" pitchFamily="34" charset="0"/>
                <a:cs typeface="Open Sans Light" panose="020B0306030504020204" pitchFamily="34" charset="0"/>
              </a:rPr>
              <a:t>ARC Reviews – Things to know!</a:t>
            </a:r>
          </a:p>
          <a:p>
            <a:r>
              <a:rPr lang="en-US" sz="3200" dirty="0">
                <a:latin typeface="Open Sans Light" panose="020B0306030504020204" pitchFamily="34" charset="0"/>
                <a:ea typeface="Open Sans Light" panose="020B0306030504020204" pitchFamily="34" charset="0"/>
                <a:cs typeface="Open Sans Light" panose="020B0306030504020204" pitchFamily="34" charset="0"/>
              </a:rPr>
              <a:t>General Updates</a:t>
            </a:r>
          </a:p>
          <a:p>
            <a:r>
              <a:rPr lang="en-US" sz="3200" dirty="0"/>
              <a:t>New Team at KSDE</a:t>
            </a:r>
          </a:p>
          <a:p>
            <a:r>
              <a:rPr lang="en-US" sz="3200" dirty="0">
                <a:latin typeface="Open Sans Light" panose="020B0306030504020204" pitchFamily="34" charset="0"/>
                <a:ea typeface="Open Sans Light" panose="020B0306030504020204" pitchFamily="34" charset="0"/>
                <a:cs typeface="Open Sans Light" panose="020B0306030504020204" pitchFamily="34" charset="0"/>
              </a:rPr>
              <a:t>Accreditation Definitions</a:t>
            </a:r>
            <a:endParaRPr lang="en-US" sz="280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sz="3200" dirty="0">
                <a:latin typeface="Open Sans Light" panose="020B0306030504020204" pitchFamily="34" charset="0"/>
                <a:ea typeface="Open Sans Light" panose="020B0306030504020204" pitchFamily="34" charset="0"/>
                <a:cs typeface="Open Sans Light" panose="020B0306030504020204" pitchFamily="34" charset="0"/>
              </a:rPr>
              <a:t>Answer any of your questions</a:t>
            </a:r>
          </a:p>
          <a:p>
            <a:endParaRPr lang="en-US" sz="3600" dirty="0"/>
          </a:p>
          <a:p>
            <a:pPr lvl="1"/>
            <a:endParaRPr lang="en-US" sz="2800" dirty="0"/>
          </a:p>
          <a:p>
            <a:pPr lvl="1"/>
            <a:endParaRPr lang="en-US" sz="1600" dirty="0"/>
          </a:p>
          <a:p>
            <a:pPr marL="0" indent="0">
              <a:buNone/>
            </a:pPr>
            <a:endParaRPr lang="en-US" dirty="0"/>
          </a:p>
        </p:txBody>
      </p:sp>
      <p:sp>
        <p:nvSpPr>
          <p:cNvPr id="3" name="Title 2">
            <a:extLst>
              <a:ext uri="{FF2B5EF4-FFF2-40B4-BE49-F238E27FC236}">
                <a16:creationId xmlns:a16="http://schemas.microsoft.com/office/drawing/2014/main" id="{6069B9F0-232B-4E35-9947-B28B6C796A5E}"/>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Today’s Purpose</a:t>
            </a:r>
          </a:p>
        </p:txBody>
      </p:sp>
    </p:spTree>
    <p:extLst>
      <p:ext uri="{BB962C8B-B14F-4D97-AF65-F5344CB8AC3E}">
        <p14:creationId xmlns:p14="http://schemas.microsoft.com/office/powerpoint/2010/main" val="364683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706E8B-48FA-4E15-ABC0-B9D25F4660F6}"/>
              </a:ext>
            </a:extLst>
          </p:cNvPr>
          <p:cNvSpPr>
            <a:spLocks noGrp="1"/>
          </p:cNvSpPr>
          <p:nvPr>
            <p:ph type="title"/>
          </p:nvPr>
        </p:nvSpPr>
        <p:spPr/>
        <p:txBody>
          <a:bodyPr/>
          <a:lstStyle/>
          <a:p>
            <a:r>
              <a:rPr lang="en-US" b="1" dirty="0">
                <a:latin typeface="+mj-lt"/>
                <a:ea typeface="Open Sans Light" panose="020B0306030504020204" pitchFamily="34" charset="0"/>
                <a:cs typeface="Open Sans Light" panose="020B0306030504020204" pitchFamily="34" charset="0"/>
              </a:rPr>
              <a:t>ARC Reviews – Things to know!</a:t>
            </a:r>
          </a:p>
        </p:txBody>
      </p:sp>
    </p:spTree>
    <p:extLst>
      <p:ext uri="{BB962C8B-B14F-4D97-AF65-F5344CB8AC3E}">
        <p14:creationId xmlns:p14="http://schemas.microsoft.com/office/powerpoint/2010/main" val="309820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8D596-C9A1-4944-B542-47C642A64C8C}"/>
              </a:ext>
            </a:extLst>
          </p:cNvPr>
          <p:cNvSpPr>
            <a:spLocks noGrp="1"/>
          </p:cNvSpPr>
          <p:nvPr>
            <p:ph idx="1"/>
          </p:nvPr>
        </p:nvSpPr>
        <p:spPr/>
        <p:txBody>
          <a:bodyPr>
            <a:normAutofit/>
          </a:bodyPr>
          <a:lstStyle/>
          <a:p>
            <a:r>
              <a:rPr lang="en-US" sz="3200" b="1" dirty="0">
                <a:latin typeface="Open Sans Light" panose="020B0306030504020204" pitchFamily="34" charset="0"/>
                <a:ea typeface="Open Sans Light" panose="020B0306030504020204" pitchFamily="34" charset="0"/>
                <a:cs typeface="Open Sans Light" panose="020B0306030504020204" pitchFamily="34" charset="0"/>
              </a:rPr>
              <a:t>Be sure to use the correct form – OVT, and System</a:t>
            </a:r>
          </a:p>
          <a:p>
            <a:r>
              <a:rPr lang="en-US" sz="3200" b="1" dirty="0"/>
              <a:t>Ensure that the goals are clear </a:t>
            </a:r>
          </a:p>
          <a:p>
            <a:pPr lvl="1"/>
            <a:r>
              <a:rPr lang="en-US" sz="2800" b="1" dirty="0"/>
              <a:t>Not an area only</a:t>
            </a:r>
          </a:p>
          <a:p>
            <a:pPr lvl="1"/>
            <a:r>
              <a:rPr lang="en-US" sz="2800" b="1" dirty="0"/>
              <a:t>SMART goals to the extent possible.</a:t>
            </a:r>
          </a:p>
          <a:p>
            <a:r>
              <a:rPr lang="en-US" sz="3200" b="1" dirty="0"/>
              <a:t>As evidenced by…</a:t>
            </a:r>
          </a:p>
          <a:p>
            <a:pPr lvl="1"/>
            <a:r>
              <a:rPr lang="en-US" sz="2800" b="1" dirty="0"/>
              <a:t>To the extent possible be sure to provide information about growth/change in your response.</a:t>
            </a:r>
          </a:p>
          <a:p>
            <a:r>
              <a:rPr lang="en-US" sz="3200" b="1" dirty="0"/>
              <a:t>Be very clear about artifacts.  </a:t>
            </a:r>
          </a:p>
          <a:p>
            <a:pPr lvl="1"/>
            <a:r>
              <a:rPr lang="en-US" sz="2800" b="1" dirty="0"/>
              <a:t>Not much time for the ARC</a:t>
            </a:r>
          </a:p>
          <a:p>
            <a:endParaRPr lang="en-US" sz="3200" dirty="0">
              <a:latin typeface="Open Sans Light" panose="020B0306030504020204" pitchFamily="34" charset="0"/>
              <a:ea typeface="Open Sans Light" panose="020B0306030504020204" pitchFamily="34" charset="0"/>
              <a:cs typeface="Open Sans Light" panose="020B0306030504020204" pitchFamily="34" charset="0"/>
            </a:endParaRPr>
          </a:p>
          <a:p>
            <a:pPr marL="1371600" lvl="1" indent="-914400">
              <a:buAutoNum type="arabicPeriod"/>
            </a:pPr>
            <a:endParaRPr lang="en-US" sz="47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itle 1">
            <a:extLst>
              <a:ext uri="{FF2B5EF4-FFF2-40B4-BE49-F238E27FC236}">
                <a16:creationId xmlns:a16="http://schemas.microsoft.com/office/drawing/2014/main" id="{C66A37A9-DCB0-4141-8383-5268B6709696}"/>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ARC Review of Year Five:  Things to know</a:t>
            </a:r>
            <a:endParaRPr lang="en-US" dirty="0"/>
          </a:p>
        </p:txBody>
      </p:sp>
    </p:spTree>
    <p:extLst>
      <p:ext uri="{BB962C8B-B14F-4D97-AF65-F5344CB8AC3E}">
        <p14:creationId xmlns:p14="http://schemas.microsoft.com/office/powerpoint/2010/main" val="421785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706E8B-48FA-4E15-ABC0-B9D25F4660F6}"/>
              </a:ext>
            </a:extLst>
          </p:cNvPr>
          <p:cNvSpPr>
            <a:spLocks noGrp="1"/>
          </p:cNvSpPr>
          <p:nvPr>
            <p:ph type="title"/>
          </p:nvPr>
        </p:nvSpPr>
        <p:spPr/>
        <p:txBody>
          <a:bodyPr/>
          <a:lstStyle/>
          <a:p>
            <a:r>
              <a:rPr lang="en-US" b="1" dirty="0">
                <a:latin typeface="+mj-lt"/>
                <a:ea typeface="Open Sans Light" panose="020B0306030504020204" pitchFamily="34" charset="0"/>
                <a:cs typeface="Open Sans Light" panose="020B0306030504020204" pitchFamily="34" charset="0"/>
              </a:rPr>
              <a:t>General Updates</a:t>
            </a:r>
          </a:p>
        </p:txBody>
      </p:sp>
    </p:spTree>
    <p:extLst>
      <p:ext uri="{BB962C8B-B14F-4D97-AF65-F5344CB8AC3E}">
        <p14:creationId xmlns:p14="http://schemas.microsoft.com/office/powerpoint/2010/main" val="3983246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7E4FCF-8FE7-4750-A4CC-88CC7051BEA7}"/>
              </a:ext>
            </a:extLst>
          </p:cNvPr>
          <p:cNvSpPr>
            <a:spLocks noGrp="1"/>
          </p:cNvSpPr>
          <p:nvPr>
            <p:ph idx="1"/>
          </p:nvPr>
        </p:nvSpPr>
        <p:spPr/>
        <p:txBody>
          <a:bodyPr/>
          <a:lstStyle/>
          <a:p>
            <a:r>
              <a:rPr lang="en-US" dirty="0"/>
              <a:t>KESA Application</a:t>
            </a:r>
          </a:p>
          <a:p>
            <a:pPr lvl="1"/>
            <a:r>
              <a:rPr lang="en-US" dirty="0"/>
              <a:t>Currently Reviewing the OVT Forms for production</a:t>
            </a:r>
          </a:p>
          <a:p>
            <a:pPr lvl="1"/>
            <a:r>
              <a:rPr lang="en-US" dirty="0"/>
              <a:t>If having a visit this month (all years),  please be sure that your OVT Chair uses the forms on the website. </a:t>
            </a:r>
          </a:p>
          <a:p>
            <a:pPr lvl="1"/>
            <a:r>
              <a:rPr lang="en-US" dirty="0"/>
              <a:t>Artifacts found in </a:t>
            </a:r>
            <a:r>
              <a:rPr lang="en-US" u="sng" dirty="0"/>
              <a:t>System Response section</a:t>
            </a:r>
            <a:endParaRPr lang="en-US" dirty="0"/>
          </a:p>
          <a:p>
            <a:pPr lvl="1"/>
            <a:r>
              <a:rPr lang="en-US" dirty="0"/>
              <a:t>Any problem please send to </a:t>
            </a:r>
            <a:r>
              <a:rPr lang="en-US" dirty="0">
                <a:hlinkClick r:id="rId3"/>
              </a:rPr>
              <a:t>accreditation@ksde.org</a:t>
            </a:r>
            <a:r>
              <a:rPr lang="en-US" dirty="0"/>
              <a:t> to be sure they are addressed in a timely manner.</a:t>
            </a:r>
          </a:p>
          <a:p>
            <a:pPr lvl="1"/>
            <a:r>
              <a:rPr lang="en-US" dirty="0"/>
              <a:t>Save often</a:t>
            </a:r>
          </a:p>
          <a:p>
            <a:r>
              <a:rPr lang="en-US" dirty="0"/>
              <a:t>Accreditation Advisory Meeting Update </a:t>
            </a:r>
          </a:p>
          <a:p>
            <a:r>
              <a:rPr lang="en-US" dirty="0"/>
              <a:t>Accreditation Review council Update</a:t>
            </a:r>
          </a:p>
        </p:txBody>
      </p:sp>
      <p:sp>
        <p:nvSpPr>
          <p:cNvPr id="3" name="Title 2">
            <a:extLst>
              <a:ext uri="{FF2B5EF4-FFF2-40B4-BE49-F238E27FC236}">
                <a16:creationId xmlns:a16="http://schemas.microsoft.com/office/drawing/2014/main" id="{6CE8E75C-6402-4E4B-9545-0F51D61547B7}"/>
              </a:ext>
            </a:extLst>
          </p:cNvPr>
          <p:cNvSpPr>
            <a:spLocks noGrp="1"/>
          </p:cNvSpPr>
          <p:nvPr>
            <p:ph type="title"/>
          </p:nvPr>
        </p:nvSpPr>
        <p:spPr/>
        <p:txBody>
          <a:bodyPr/>
          <a:lstStyle/>
          <a:p>
            <a:r>
              <a:rPr lang="en-US" dirty="0"/>
              <a:t>General Updates</a:t>
            </a:r>
          </a:p>
        </p:txBody>
      </p:sp>
    </p:spTree>
    <p:extLst>
      <p:ext uri="{BB962C8B-B14F-4D97-AF65-F5344CB8AC3E}">
        <p14:creationId xmlns:p14="http://schemas.microsoft.com/office/powerpoint/2010/main" val="167096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A26D67-47EE-41F8-9738-97CF75DC6DA1}"/>
              </a:ext>
            </a:extLst>
          </p:cNvPr>
          <p:cNvSpPr>
            <a:spLocks noGrp="1"/>
          </p:cNvSpPr>
          <p:nvPr>
            <p:ph idx="1"/>
          </p:nvPr>
        </p:nvSpPr>
        <p:spPr/>
        <p:txBody>
          <a:bodyPr>
            <a:normAutofit/>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OVT Online Training - </a:t>
            </a:r>
            <a:r>
              <a:rPr lang="en-US" dirty="0">
                <a:latin typeface="Open Sans Light" panose="020B0306030504020204" pitchFamily="34" charset="0"/>
                <a:ea typeface="Open Sans Light" panose="020B0306030504020204" pitchFamily="34" charset="0"/>
                <a:cs typeface="Open Sans Light" panose="020B0306030504020204" pitchFamily="34" charset="0"/>
                <a:hlinkClick r:id="rId3"/>
              </a:rPr>
              <a:t>https://learning.ksde.org/course/index.php?categoryid=40</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dirty="0">
                <a:latin typeface="Open Sans Light" panose="020B0306030504020204" pitchFamily="34" charset="0"/>
                <a:ea typeface="Open Sans Light" panose="020B0306030504020204" pitchFamily="34" charset="0"/>
                <a:cs typeface="Open Sans Light" panose="020B0306030504020204" pitchFamily="34" charset="0"/>
              </a:rPr>
              <a:t>Guidance </a:t>
            </a:r>
            <a:r>
              <a:rPr lang="en-US" dirty="0"/>
              <a:t>Document - </a:t>
            </a:r>
            <a:r>
              <a:rPr lang="en-US" dirty="0">
                <a:hlinkClick r:id="rId4"/>
              </a:rPr>
              <a:t>https://www.ksde.org/Portals/0/TLA/Accreditation/KESA%20Resources/Kansas%20Education%20Systems%20Accreditation%20Guidance%202021-2022.pdf?ver=2022-01-21-142733-230</a:t>
            </a:r>
            <a:endParaRPr lang="en-US" dirty="0"/>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itle 1">
            <a:extLst>
              <a:ext uri="{FF2B5EF4-FFF2-40B4-BE49-F238E27FC236}">
                <a16:creationId xmlns:a16="http://schemas.microsoft.com/office/drawing/2014/main" id="{58E07935-8254-4B6F-ADCD-317CFD1C79D8}"/>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General Updates and Reminders</a:t>
            </a:r>
          </a:p>
        </p:txBody>
      </p:sp>
    </p:spTree>
    <p:extLst>
      <p:ext uri="{BB962C8B-B14F-4D97-AF65-F5344CB8AC3E}">
        <p14:creationId xmlns:p14="http://schemas.microsoft.com/office/powerpoint/2010/main" val="366180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7935-8254-4B6F-ADCD-317CFD1C79D8}"/>
              </a:ext>
            </a:extLst>
          </p:cNvPr>
          <p:cNvSpPr>
            <a:spLocks noGrp="1"/>
          </p:cNvSpPr>
          <p:nvPr>
            <p:ph type="title"/>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General Updates and Reminders</a:t>
            </a:r>
          </a:p>
        </p:txBody>
      </p:sp>
      <p:sp>
        <p:nvSpPr>
          <p:cNvPr id="4" name="Text Placeholder 3">
            <a:extLst>
              <a:ext uri="{FF2B5EF4-FFF2-40B4-BE49-F238E27FC236}">
                <a16:creationId xmlns:a16="http://schemas.microsoft.com/office/drawing/2014/main" id="{FEEE71DE-5AA1-4244-B5B7-709BE6D11984}"/>
              </a:ext>
            </a:extLst>
          </p:cNvPr>
          <p:cNvSpPr>
            <a:spLocks noGrp="1"/>
          </p:cNvSpPr>
          <p:nvPr>
            <p:ph type="body" idx="1"/>
          </p:nvPr>
        </p:nvSpPr>
        <p:spPr>
          <a:xfrm>
            <a:off x="839788" y="1681162"/>
            <a:ext cx="10515600" cy="914255"/>
          </a:xfrm>
        </p:spPr>
        <p:txBody>
          <a:bodyPr>
            <a:normAutofit fontScale="40000" lnSpcReduction="20000"/>
          </a:bodyPr>
          <a:lstStyle/>
          <a:p>
            <a:endParaRPr lang="en-US" dirty="0"/>
          </a:p>
          <a:p>
            <a:endParaRPr lang="en-US" dirty="0"/>
          </a:p>
          <a:p>
            <a:r>
              <a:rPr lang="en-US" sz="7000" dirty="0"/>
              <a:t>OVT Chair Training – Two additional dates:</a:t>
            </a:r>
          </a:p>
          <a:p>
            <a:endParaRPr lang="en-US" dirty="0"/>
          </a:p>
        </p:txBody>
      </p:sp>
      <p:sp>
        <p:nvSpPr>
          <p:cNvPr id="3" name="Content Placeholder 2">
            <a:extLst>
              <a:ext uri="{FF2B5EF4-FFF2-40B4-BE49-F238E27FC236}">
                <a16:creationId xmlns:a16="http://schemas.microsoft.com/office/drawing/2014/main" id="{51A26D67-47EE-41F8-9738-97CF75DC6DA1}"/>
              </a:ext>
            </a:extLst>
          </p:cNvPr>
          <p:cNvSpPr>
            <a:spLocks noGrp="1"/>
          </p:cNvSpPr>
          <p:nvPr>
            <p:ph sz="half" idx="2"/>
          </p:nvPr>
        </p:nvSpPr>
        <p:spPr/>
        <p:txBody>
          <a:bodyPr>
            <a:normAutofit/>
          </a:bodyPr>
          <a:lstStyle/>
          <a:p>
            <a:r>
              <a:rPr lang="en-US" b="1" dirty="0"/>
              <a:t>Monday, February 14</a:t>
            </a:r>
            <a:r>
              <a:rPr lang="en-US" b="1" baseline="30000" dirty="0"/>
              <a:t>th</a:t>
            </a:r>
            <a:r>
              <a:rPr lang="en-US" b="1" dirty="0"/>
              <a:t> Meeting 9:00-11:00</a:t>
            </a:r>
          </a:p>
          <a:p>
            <a:pPr lvl="1"/>
            <a:r>
              <a:rPr lang="en-US" dirty="0"/>
              <a:t>Register in advance for this meeting:</a:t>
            </a:r>
          </a:p>
          <a:p>
            <a:pPr lvl="1"/>
            <a:endParaRPr lang="en-US" u="sng" dirty="0">
              <a:hlinkClick r:id="rId3"/>
            </a:endParaRPr>
          </a:p>
          <a:p>
            <a:pPr marL="0" indent="0">
              <a:buNone/>
            </a:pPr>
            <a:r>
              <a:rPr lang="en-US" u="sng" dirty="0">
                <a:hlinkClick r:id="rId3"/>
              </a:rPr>
              <a:t>https://ksde.zoom.us/meeting/register/tZIqdOyrqD8qGNDZw6vL6Q1tuG5gMO6NdTI3</a:t>
            </a:r>
            <a:r>
              <a:rPr lang="en-US" dirty="0"/>
              <a:t> </a:t>
            </a: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Content Placeholder 5">
            <a:extLst>
              <a:ext uri="{FF2B5EF4-FFF2-40B4-BE49-F238E27FC236}">
                <a16:creationId xmlns:a16="http://schemas.microsoft.com/office/drawing/2014/main" id="{75271FD8-2EDA-4774-9357-18AF8FFE9EA1}"/>
              </a:ext>
            </a:extLst>
          </p:cNvPr>
          <p:cNvSpPr>
            <a:spLocks noGrp="1"/>
          </p:cNvSpPr>
          <p:nvPr>
            <p:ph sz="quarter" idx="4"/>
          </p:nvPr>
        </p:nvSpPr>
        <p:spPr/>
        <p:txBody>
          <a:bodyPr>
            <a:normAutofit/>
          </a:bodyPr>
          <a:lstStyle/>
          <a:p>
            <a:r>
              <a:rPr lang="en-US" b="1" dirty="0"/>
              <a:t>Wednesday, February 16</a:t>
            </a:r>
            <a:r>
              <a:rPr lang="en-US" b="1" baseline="30000" dirty="0"/>
              <a:t>th</a:t>
            </a:r>
            <a:r>
              <a:rPr lang="en-US" b="1" dirty="0"/>
              <a:t> Meeting 1:00-3:00</a:t>
            </a:r>
            <a:r>
              <a:rPr lang="en-US" dirty="0"/>
              <a:t>             </a:t>
            </a:r>
          </a:p>
          <a:p>
            <a:pPr lvl="1"/>
            <a:r>
              <a:rPr lang="en-US" dirty="0"/>
              <a:t>Register in advance for this meeting:</a:t>
            </a:r>
            <a:endParaRPr lang="en-US" u="sng" dirty="0"/>
          </a:p>
          <a:p>
            <a:pPr lvl="1"/>
            <a:endParaRPr lang="en-US" u="sng" dirty="0">
              <a:hlinkClick r:id="rId4"/>
            </a:endParaRPr>
          </a:p>
          <a:p>
            <a:pPr marL="0" indent="0">
              <a:buNone/>
            </a:pPr>
            <a:r>
              <a:rPr lang="en-US" u="sng" dirty="0">
                <a:hlinkClick r:id="rId4"/>
              </a:rPr>
              <a:t>https://ksde.zoom.us/meeting/register/tZUvc-urqj0vHtaDCWB1MZjB252A1TRYwQbv</a:t>
            </a:r>
            <a:r>
              <a:rPr lang="en-US" dirty="0"/>
              <a:t> </a:t>
            </a:r>
          </a:p>
          <a:p>
            <a:endParaRPr lang="en-US" dirty="0"/>
          </a:p>
        </p:txBody>
      </p:sp>
    </p:spTree>
    <p:extLst>
      <p:ext uri="{BB962C8B-B14F-4D97-AF65-F5344CB8AC3E}">
        <p14:creationId xmlns:p14="http://schemas.microsoft.com/office/powerpoint/2010/main" val="41691947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4461</TotalTime>
  <Words>1044</Words>
  <Application>Microsoft Office PowerPoint</Application>
  <PresentationFormat>Widescreen</PresentationFormat>
  <Paragraphs>144</Paragraphs>
  <Slides>23</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Arial Black</vt:lpstr>
      <vt:lpstr>Arial Narrow</vt:lpstr>
      <vt:lpstr>Calibri</vt:lpstr>
      <vt:lpstr>Calibri Light</vt:lpstr>
      <vt:lpstr>Open Sans</vt:lpstr>
      <vt:lpstr>Open Sans Light</vt:lpstr>
      <vt:lpstr>Open Sans Semibold</vt:lpstr>
      <vt:lpstr>1_Office Theme</vt:lpstr>
      <vt:lpstr>Custom Design</vt:lpstr>
      <vt:lpstr>PowerPoint Presentation</vt:lpstr>
      <vt:lpstr>Kansas Education System Accreditation (KESA) Update</vt:lpstr>
      <vt:lpstr>Today’s Purpose</vt:lpstr>
      <vt:lpstr>ARC Reviews – Things to know!</vt:lpstr>
      <vt:lpstr>ARC Review of Year Five:  Things to know</vt:lpstr>
      <vt:lpstr>General Updates</vt:lpstr>
      <vt:lpstr>General Updates</vt:lpstr>
      <vt:lpstr>General Updates and Reminders</vt:lpstr>
      <vt:lpstr>General Updates and Reminders</vt:lpstr>
      <vt:lpstr>New Team, New Times</vt:lpstr>
      <vt:lpstr>What?</vt:lpstr>
      <vt:lpstr>Who?</vt:lpstr>
      <vt:lpstr>When?  Now!</vt:lpstr>
      <vt:lpstr>What’s Next?</vt:lpstr>
      <vt:lpstr>PowerPoint Presentation</vt:lpstr>
      <vt:lpstr>Accreditation Definitions</vt:lpstr>
      <vt:lpstr>Accreditation Definitions</vt:lpstr>
      <vt:lpstr>Accreditation Definitions</vt:lpstr>
      <vt:lpstr>Accreditation Definitions</vt:lpstr>
      <vt:lpstr> 2021-2022 Monthly KESA Updates </vt:lpstr>
      <vt:lpstr>Questions?       </vt:lpstr>
      <vt:lpstr>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Jeannette Nobo</dc:creator>
  <cp:lastModifiedBy>Jeannette Nobo</cp:lastModifiedBy>
  <cp:revision>55</cp:revision>
  <dcterms:created xsi:type="dcterms:W3CDTF">2021-10-14T22:02:20Z</dcterms:created>
  <dcterms:modified xsi:type="dcterms:W3CDTF">2022-02-07T22:06:25Z</dcterms:modified>
</cp:coreProperties>
</file>